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25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73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27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195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22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831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7668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34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52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99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104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868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609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74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371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38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DCF1-57EF-4B42-8178-AA7BF269A123}" type="datetimeFigureOut">
              <a:rPr lang="he-IL" smtClean="0"/>
              <a:t>כ"ו/ניסן/תשע"ז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19B7FB-3A9B-4978-AD6E-3AB501C38E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75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sfs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07" y="1423016"/>
            <a:ext cx="8040741" cy="260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56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7200" b="1" dirty="0">
                <a:cs typeface="+mn-cs"/>
              </a:rPr>
              <a:t>אודות ההתאחדות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התאחדות קבלני השיפוצים הוקמה בשנת 2001 כעמותה רשומה וחרטה על דגלה מספר מטרות למען קידום ענף השיפוצים בישראל וביניהן:</a:t>
            </a:r>
          </a:p>
          <a:p>
            <a:r>
              <a:rPr lang="he-IL" dirty="0"/>
              <a:t>לשמש כסמכות בנושא השיפוצים בישראל</a:t>
            </a:r>
          </a:p>
          <a:p>
            <a:r>
              <a:rPr lang="he-IL" dirty="0"/>
              <a:t>להעלות את רמת השיפוצים בישראל</a:t>
            </a:r>
          </a:p>
          <a:p>
            <a:r>
              <a:rPr lang="he-IL" dirty="0"/>
              <a:t>ליזום ולהשתתף באופן פעיל בפעילויות והכרעות הקשורות לעבודות שיפוצים בישראל</a:t>
            </a:r>
          </a:p>
          <a:p>
            <a:r>
              <a:rPr lang="he-IL" dirty="0"/>
              <a:t>למסד את ענף השיפוצים בכללותו תוך הכרה של כל המוסדות הממשלתיים בענף זה</a:t>
            </a:r>
          </a:p>
          <a:p>
            <a:r>
              <a:rPr lang="he-IL" dirty="0"/>
              <a:t>כיום עוסקים בענף כ-17,000 קבלני שיפוצים המעסיקים כ-42 אלף עובדים</a:t>
            </a:r>
          </a:p>
        </p:txBody>
      </p:sp>
    </p:spTree>
    <p:extLst>
      <p:ext uri="{BB962C8B-B14F-4D97-AF65-F5344CB8AC3E}">
        <p14:creationId xmlns:p14="http://schemas.microsoft.com/office/powerpoint/2010/main" val="123281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7200" b="1" dirty="0">
                <a:cs typeface="+mn-cs"/>
              </a:rPr>
              <a:t>פעילות ההתאחדות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ייסוד ענף משנה 131 – שיפוצים</a:t>
            </a:r>
          </a:p>
          <a:p>
            <a:r>
              <a:rPr lang="he-IL" dirty="0"/>
              <a:t>הגשת בקשות לרישום בפנקס הקבלנים:</a:t>
            </a:r>
          </a:p>
          <a:p>
            <a:r>
              <a:rPr lang="he-IL" dirty="0"/>
              <a:t>חתימה על הסכם עבודה קיבוצי</a:t>
            </a:r>
          </a:p>
          <a:p>
            <a:r>
              <a:rPr lang="he-IL" dirty="0"/>
              <a:t>כריתת הסכם שיתוף פעולה עם התאחדות בוני הארץ </a:t>
            </a:r>
          </a:p>
          <a:p>
            <a:r>
              <a:rPr lang="he-IL" dirty="0"/>
              <a:t>שיפור מעמדם של העוסקים בתחום השיפוצים בעיני הציבור</a:t>
            </a:r>
          </a:p>
          <a:p>
            <a:r>
              <a:rPr lang="he-IL" dirty="0"/>
              <a:t>קידום מיסוד ענף השיפוצים בישראל</a:t>
            </a:r>
          </a:p>
        </p:txBody>
      </p:sp>
    </p:spTree>
    <p:extLst>
      <p:ext uri="{BB962C8B-B14F-4D97-AF65-F5344CB8AC3E}">
        <p14:creationId xmlns:p14="http://schemas.microsoft.com/office/powerpoint/2010/main" val="206021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b="1" dirty="0">
                <a:cs typeface="+mn-cs"/>
              </a:rPr>
              <a:t>ענף השיפוצים בישראל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לפי נתוני דן אנד </a:t>
            </a:r>
            <a:r>
              <a:rPr lang="he-IL" b="1" dirty="0" err="1"/>
              <a:t>ברדסטריט</a:t>
            </a:r>
            <a:r>
              <a:rPr lang="he-IL" b="1" dirty="0"/>
              <a:t> לשנת 2012: </a:t>
            </a:r>
          </a:p>
          <a:p>
            <a:r>
              <a:rPr lang="he-IL" dirty="0"/>
              <a:t>ענף השיפוצים בישראל מגלגל כ-15 מיליארד שקל בשנה</a:t>
            </a:r>
          </a:p>
          <a:p>
            <a:r>
              <a:rPr lang="he-IL" dirty="0"/>
              <a:t> כ-220 אלף בתי אב בישראל משיפוצים מדי שנה, עלות שיפוץ ממוצעת לדירה עומדת על 41,661 ₪</a:t>
            </a:r>
          </a:p>
        </p:txBody>
      </p:sp>
      <p:pic>
        <p:nvPicPr>
          <p:cNvPr id="12" name="מציין מיקום תוכן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6" y="2160589"/>
            <a:ext cx="4183062" cy="3635461"/>
          </a:xfrm>
        </p:spPr>
      </p:pic>
    </p:spTree>
    <p:extLst>
      <p:ext uri="{BB962C8B-B14F-4D97-AF65-F5344CB8AC3E}">
        <p14:creationId xmlns:p14="http://schemas.microsoft.com/office/powerpoint/2010/main" val="7878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b="1" dirty="0">
                <a:cs typeface="+mn-cs"/>
              </a:rPr>
              <a:t>התחלות בנייה בישראל</a:t>
            </a:r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08" y="2160589"/>
            <a:ext cx="4183062" cy="2616432"/>
          </a:xfrm>
        </p:spPr>
      </p:pic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e-IL" dirty="0"/>
              <a:t>בשנת 2014 – החלה בניית 40,667 דירות מתוכן נמכרו 56%</a:t>
            </a:r>
          </a:p>
          <a:p>
            <a:r>
              <a:rPr lang="he-IL" dirty="0"/>
              <a:t>בשנת 2015 – החלה בניית 50,538 דירות מתוכן נמכרו 63%</a:t>
            </a:r>
          </a:p>
          <a:p>
            <a:r>
              <a:rPr lang="he-IL" dirty="0"/>
              <a:t>בשנת 2014 – החלה בניית 48,795 דירות מתוכן נמכרו 60%</a:t>
            </a: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443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7200" b="1" dirty="0">
                <a:cs typeface="+mn-cs"/>
              </a:rPr>
              <a:t>פריון הענף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לפי נתוני </a:t>
            </a:r>
            <a:r>
              <a:rPr lang="he-IL" dirty="0" err="1"/>
              <a:t>הלמ"ס</a:t>
            </a:r>
            <a:r>
              <a:rPr lang="he-IL" dirty="0"/>
              <a:t> לחודש פברואר 2015 29% ממשקי הבית דיווחו שיש להם משכנתא פעילה או הלוואה פעילה לשיפוצים (707 אלף משקי בית שבהם 2.75 מיליון נפשות)</a:t>
            </a:r>
            <a:endParaRPr lang="en-US" dirty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96" y="2969774"/>
            <a:ext cx="11383964" cy="37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7200" b="1" dirty="0">
                <a:cs typeface="+mn-cs"/>
              </a:rPr>
              <a:t>חשיבות ענף השיפוצים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ההשקעות בשמירה על הסביבה</a:t>
            </a:r>
            <a:r>
              <a:rPr lang="he-IL" b="1" dirty="0"/>
              <a:t> </a:t>
            </a:r>
            <a:r>
              <a:rPr lang="he-IL" dirty="0"/>
              <a:t>כוללות</a:t>
            </a:r>
            <a:r>
              <a:rPr lang="he-IL" b="1" dirty="0"/>
              <a:t> </a:t>
            </a:r>
            <a:r>
              <a:rPr lang="he-IL" dirty="0"/>
              <a:t>רכישת קרקעות, השקעות בציוד ובמבנים קיימים, שיפורים, שינויים </a:t>
            </a:r>
            <a:r>
              <a:rPr lang="he-IL" sz="2000" b="1" dirty="0"/>
              <a:t>ושיפוצים</a:t>
            </a:r>
            <a:r>
              <a:rPr lang="he-IL" dirty="0"/>
              <a:t> שמאריכים את אורך חיי הנכס או שמייעלים את פעולתו של הציוד, השקעות בציוד ובמבנים חדשים, השקעות בשיטות, בטכנולוגיות ובתהליכים וכן השקעות אחרות באמצעים למניעת מפגעים סביבתיים.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28794163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אדום כתום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246</Words>
  <Application>Microsoft Office PowerPoint</Application>
  <PresentationFormat>מסך רחב</PresentationFormat>
  <Paragraphs>26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Gisha</vt:lpstr>
      <vt:lpstr>Trebuchet MS</vt:lpstr>
      <vt:lpstr>Wingdings 3</vt:lpstr>
      <vt:lpstr>פיאה</vt:lpstr>
      <vt:lpstr>מצגת של PowerPoint‏</vt:lpstr>
      <vt:lpstr>אודות ההתאחדות</vt:lpstr>
      <vt:lpstr>פעילות ההתאחדות</vt:lpstr>
      <vt:lpstr>ענף השיפוצים בישראל</vt:lpstr>
      <vt:lpstr>התחלות בנייה בישראל</vt:lpstr>
      <vt:lpstr>פריון הענף</vt:lpstr>
      <vt:lpstr>חשיבות ענף השיפוצים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user2</dc:creator>
  <cp:lastModifiedBy>user2</cp:lastModifiedBy>
  <cp:revision>15</cp:revision>
  <dcterms:created xsi:type="dcterms:W3CDTF">2017-04-22T17:48:41Z</dcterms:created>
  <dcterms:modified xsi:type="dcterms:W3CDTF">2017-04-22T19:05:08Z</dcterms:modified>
</cp:coreProperties>
</file>