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81" r:id="rId23"/>
    <p:sldId id="279" r:id="rId24"/>
    <p:sldId id="280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615E5-1AE5-4FB4-9176-E9E9DCDDFD6D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58C3-8331-4AB6-84B2-F93ED64AA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3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58C3-8331-4AB6-84B2-F93ED64AA78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3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58C3-8331-4AB6-84B2-F93ED64AA78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3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Ron </a:t>
            </a:r>
            <a:r>
              <a:rPr lang="en-GB" dirty="0" err="1"/>
              <a:t>P</a:t>
            </a:r>
            <a:r>
              <a:rPr lang="en-GB" dirty="0" err="1" smtClean="0"/>
              <a:t>eretz</a:t>
            </a:r>
            <a:r>
              <a:rPr lang="en-GB" dirty="0" smtClean="0"/>
              <a:t> (LSE)</a:t>
            </a:r>
          </a:p>
          <a:p>
            <a:r>
              <a:rPr lang="en-GB" dirty="0" err="1" smtClean="0"/>
              <a:t>Ziv</a:t>
            </a:r>
            <a:r>
              <a:rPr lang="en-GB" dirty="0" smtClean="0"/>
              <a:t> Hellman (Bar </a:t>
            </a:r>
            <a:r>
              <a:rPr lang="en-GB" dirty="0" err="1"/>
              <a:t>I</a:t>
            </a:r>
            <a:r>
              <a:rPr lang="en-GB" dirty="0" err="1" smtClean="0"/>
              <a:t>lan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Graph Value for Cooperative Games</a:t>
            </a:r>
            <a:endParaRPr lang="en-GB" dirty="0"/>
          </a:p>
        </p:txBody>
      </p:sp>
      <p:pic>
        <p:nvPicPr>
          <p:cNvPr id="1026" name="Picture 2" descr="http://math.huji.ac.il/%7Eziv.hellman/images/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114800"/>
            <a:ext cx="2663825" cy="24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6508" y="6031468"/>
            <a:ext cx="50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Game Theory Seminar, Bar </a:t>
            </a:r>
            <a:r>
              <a:rPr lang="en-GB" dirty="0" err="1" smtClean="0"/>
              <a:t>Ilan</a:t>
            </a:r>
            <a:r>
              <a:rPr lang="en-GB" dirty="0" smtClean="0"/>
              <a:t> University, 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7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values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𝒢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dirty="0"/>
                  <a:t>, an allocation rule (point solution concept) over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 err="1" smtClean="0"/>
                  <a:t>Additivity</a:t>
                </a:r>
                <a:r>
                  <a:rPr lang="en-GB" dirty="0" smtClean="0"/>
                  <a:t> </a:t>
                </a:r>
              </a:p>
              <a:p>
                <a:r>
                  <a:rPr lang="en-GB" dirty="0" smtClean="0"/>
                  <a:t>Null player: </a:t>
                </a:r>
                <a:r>
                  <a:rPr lang="en-GB" b="0" i="1" dirty="0" smtClean="0">
                    <a:latin typeface="Cambria Math"/>
                  </a:rPr>
                  <a:t/>
                </a:r>
                <a:br>
                  <a:rPr lang="en-GB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∀</m:t>
                    </m:r>
                    <m:r>
                      <a:rPr lang="en-GB" b="0" i="1" smtClean="0">
                        <a:latin typeface="Cambria Math"/>
                      </a:rPr>
                      <m:t>𝑆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𝒜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) ∀</m:t>
                    </m:r>
                    <m:r>
                      <a:rPr lang="en-GB" b="0" i="1" smtClean="0">
                        <a:latin typeface="Cambria Math"/>
                      </a:rPr>
                      <m:t>𝑖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𝑣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𝑣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)=0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Efficiency</a:t>
                </a:r>
              </a:p>
              <a:p>
                <a:r>
                  <a:rPr lang="en-GB" dirty="0" smtClean="0"/>
                  <a:t>Symmetry: isomorphic games yield isomorphic allocations. Formally,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∘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GB" b="0" i="0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𝒜𝓊𝓉</m:t>
                    </m:r>
                    <m:r>
                      <a:rPr lang="en-GB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en-GB" b="0" i="0" smtClean="0">
                        <a:latin typeface="Cambria Math"/>
                        <a:ea typeface="Cambria Math"/>
                      </a:rPr>
                      <m:t>).</m:t>
                    </m:r>
                  </m:oMath>
                </a14:m>
                <a:endParaRPr lang="en-GB" dirty="0"/>
              </a:p>
              <a:p>
                <a:r>
                  <a:rPr lang="en-GB" b="1" dirty="0" smtClean="0">
                    <a:solidFill>
                      <a:srgbClr val="7030A0"/>
                    </a:solidFill>
                  </a:rPr>
                  <a:t>Monotonicity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⊂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)≤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 r="-1490" b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9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Existence [</a:t>
            </a:r>
            <a:r>
              <a:rPr lang="en-GB" dirty="0"/>
              <a:t>Edelman &amp; Bilbao (2000)</a:t>
            </a:r>
            <a:r>
              <a:rPr lang="en-GB" dirty="0" smtClean="0"/>
              <a:t>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 chain is a total ordering of the players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≺</m:t>
                    </m:r>
                  </m:oMath>
                </a14:m>
                <a:r>
                  <a:rPr lang="en-GB" dirty="0" smtClean="0"/>
                  <a:t>, such that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{</m:t>
                    </m:r>
                    <m:r>
                      <a:rPr lang="en-GB" i="1">
                        <a:latin typeface="Cambria Math"/>
                      </a:rPr>
                      <m:t>≺</m:t>
                    </m:r>
                    <m:r>
                      <a:rPr lang="en-GB" i="1">
                        <a:latin typeface="Cambria Math"/>
                      </a:rPr>
                      <m:t>𝑖</m:t>
                    </m:r>
                    <m:r>
                      <a:rPr lang="en-GB" b="0" i="0" smtClean="0">
                        <a:latin typeface="Cambria Math"/>
                      </a:rPr>
                      <m:t>}</m:t>
                    </m:r>
                    <m:r>
                      <a:rPr lang="en-GB" b="0" i="1" smtClean="0">
                        <a:latin typeface="Cambria Math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  <m:r>
                          <a:rPr lang="en-GB" b="0" i="1" smtClean="0">
                            <a:latin typeface="Cambria Math"/>
                          </a:rPr>
                          <m:t>∈</m:t>
                        </m:r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  <m:r>
                          <a:rPr lang="en-GB" b="0" i="1" smtClean="0">
                            <a:latin typeface="Cambria Math"/>
                          </a:rPr>
                          <m:t>:</m:t>
                        </m:r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  <m:r>
                          <a:rPr lang="en-GB" b="0" i="1" smtClean="0">
                            <a:latin typeface="Cambria Math"/>
                          </a:rPr>
                          <m:t>≺</m:t>
                        </m:r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𝒜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,  ∀</m:t>
                    </m:r>
                    <m:r>
                      <a:rPr lang="en-GB" b="0" i="1" smtClean="0">
                        <a:latin typeface="Cambria Math"/>
                      </a:rPr>
                      <m:t>𝑖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𝒞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, all chains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b="0" i="1" dirty="0" smtClean="0">
                    <a:latin typeface="Cambria Math"/>
                  </a:rPr>
                  <a:t/>
                </a:r>
                <a:br>
                  <a:rPr lang="en-GB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|</m:t>
                        </m:r>
                        <m:r>
                          <a:rPr lang="en-GB" i="1">
                            <a:latin typeface="Cambria Math"/>
                          </a:rPr>
                          <m:t>𝒞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𝐺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/>
                          </a:rPr>
                          <m:t>≺∈</m:t>
                        </m:r>
                        <m:r>
                          <a:rPr lang="en-GB" b="0" i="1" smtClean="0">
                            <a:latin typeface="Cambria Math"/>
                          </a:rPr>
                          <m:t>𝒞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≼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GB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≺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GB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1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Characterization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𝒜𝓊𝓉</m:t>
                    </m:r>
                    <m:r>
                      <a:rPr lang="en-GB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  <a:ea typeface="Cambria Math"/>
                      </a:rPr>
                      <m:t>G</m:t>
                    </m:r>
                    <m:r>
                      <a:rPr lang="en-GB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acts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𝒞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b="1" dirty="0" smtClean="0"/>
                  <a:t>Theorem 1. </a:t>
                </a:r>
                <a:r>
                  <a:rPr lang="en-GB" dirty="0" smtClean="0"/>
                  <a:t>The set of graph values 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 is given by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{</m:t>
                    </m:r>
                    <m:r>
                      <a:rPr lang="en-GB" i="1">
                        <a:latin typeface="Cambria Math"/>
                      </a:rPr>
                      <m:t>𝜑</m:t>
                    </m:r>
                    <m:r>
                      <a:rPr lang="en-GB" i="1">
                        <a:latin typeface="Cambria Math"/>
                      </a:rPr>
                      <m:t>:  </m:t>
                    </m:r>
                    <m:r>
                      <a:rPr lang="en-GB" i="1">
                        <a:latin typeface="Cambria Math"/>
                      </a:rPr>
                      <m:t>𝜇</m:t>
                    </m:r>
                    <m:r>
                      <a:rPr lang="en-GB" i="1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Δ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𝒞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𝐺</m:t>
                    </m:r>
                    <m:r>
                      <a:rPr lang="en-GB" i="1">
                        <a:latin typeface="Cambria Math"/>
                      </a:rPr>
                      <m:t>))</m:t>
                    </m:r>
                    <m:r>
                      <m:rPr>
                        <m:nor/>
                      </m:rPr>
                      <a:rPr lang="en-GB" i="1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𝒜𝓊𝓉</m:t>
                    </m:r>
                    <m:r>
                      <a:rPr lang="en-GB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  <a:ea typeface="Cambria Math"/>
                      </a:rPr>
                      <m:t>G</m:t>
                    </m:r>
                    <m:r>
                      <a:rPr lang="en-GB">
                        <a:latin typeface="Cambria Math"/>
                        <a:ea typeface="Cambria Math"/>
                      </a:rPr>
                      <m:t>)</m:t>
                    </m:r>
                    <m:r>
                      <m:rPr>
                        <m:nor/>
                      </m:rPr>
                      <a:rPr lang="en-GB" i="1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GB" dirty="0"/>
                      <m:t>invariant</m:t>
                    </m:r>
                    <m:r>
                      <m:rPr>
                        <m:nor/>
                      </m:rPr>
                      <a:rPr lang="en-GB" b="0" i="0" dirty="0" smtClean="0"/>
                      <m:t>,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       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≼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≺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d</m:t>
                        </m:r>
                        <m:r>
                          <a:rPr lang="en-GB" i="1">
                            <a:latin typeface="Cambria Math"/>
                          </a:rPr>
                          <m:t>𝜇</m:t>
                        </m:r>
                        <m:r>
                          <a:rPr lang="en-GB" i="1">
                            <a:latin typeface="Cambria Math"/>
                          </a:rPr>
                          <m:t>(≺)</m:t>
                        </m:r>
                      </m:e>
                    </m:nary>
                    <m:r>
                      <a:rPr lang="en-GB" b="0" i="0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∀</m:t>
                    </m:r>
                    <m:r>
                      <a:rPr lang="en-GB" i="1">
                        <a:latin typeface="Cambria Math"/>
                      </a:rPr>
                      <m:t>𝑖</m:t>
                    </m:r>
                    <m:r>
                      <a:rPr lang="en-GB" i="1">
                        <a:latin typeface="Cambria Math"/>
                      </a:rPr>
                      <m:t>∈</m:t>
                    </m:r>
                    <m:r>
                      <a:rPr lang="en-GB" i="1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}</m:t>
                    </m:r>
                    <m:r>
                      <a:rPr lang="en-GB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xamples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(the complete graph), there is a unique invariant measure, the uniform distribution; the unique value is the Shapley value.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(line), there are many values one of which is the Spectrum value [Alvarez et al. 2013+].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dirty="0" smtClean="0"/>
                  <a:t> (star), simple majority; centre gets 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429000" y="4343400"/>
            <a:ext cx="1885950" cy="1970965"/>
            <a:chOff x="3429000" y="4343400"/>
            <a:chExt cx="1885950" cy="1970965"/>
          </a:xfrm>
        </p:grpSpPr>
        <p:cxnSp>
          <p:nvCxnSpPr>
            <p:cNvPr id="4" name="Straight Connector 3"/>
            <p:cNvCxnSpPr>
              <a:endCxn id="11" idx="3"/>
            </p:cNvCxnSpPr>
            <p:nvPr/>
          </p:nvCxnSpPr>
          <p:spPr>
            <a:xfrm flipV="1">
              <a:off x="4267200" y="4879824"/>
              <a:ext cx="820107" cy="530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229100" y="5257800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4895850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313261" y="6047665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467100" y="5676900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991100" y="5486400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381500" y="4343400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048250" y="4652181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>
              <a:stCxn id="5" idx="6"/>
              <a:endCxn id="9" idx="2"/>
            </p:cNvCxnSpPr>
            <p:nvPr/>
          </p:nvCxnSpPr>
          <p:spPr>
            <a:xfrm>
              <a:off x="4495800" y="5391150"/>
              <a:ext cx="4953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5" idx="4"/>
            </p:cNvCxnSpPr>
            <p:nvPr/>
          </p:nvCxnSpPr>
          <p:spPr>
            <a:xfrm flipH="1" flipV="1">
              <a:off x="4362450" y="5524500"/>
              <a:ext cx="66675" cy="647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0" idx="4"/>
            </p:cNvCxnSpPr>
            <p:nvPr/>
          </p:nvCxnSpPr>
          <p:spPr>
            <a:xfrm flipV="1">
              <a:off x="4365009" y="4610100"/>
              <a:ext cx="149841" cy="6858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5" idx="1"/>
            </p:cNvCxnSpPr>
            <p:nvPr/>
          </p:nvCxnSpPr>
          <p:spPr>
            <a:xfrm>
              <a:off x="3660159" y="5056498"/>
              <a:ext cx="607998" cy="24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6"/>
              <a:endCxn id="5" idx="3"/>
            </p:cNvCxnSpPr>
            <p:nvPr/>
          </p:nvCxnSpPr>
          <p:spPr>
            <a:xfrm flipV="1">
              <a:off x="3733800" y="5485443"/>
              <a:ext cx="534357" cy="324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</a:t>
            </a:r>
            <a:r>
              <a:rPr lang="en-GB" dirty="0" smtClean="0"/>
              <a:t>niqueness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, the action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𝒜𝓊𝓉</m:t>
                    </m:r>
                    <m:r>
                      <a:rPr lang="en-GB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  <a:ea typeface="Cambria Math"/>
                      </a:rPr>
                      <m:t>G</m:t>
                    </m:r>
                    <m:r>
                      <a:rPr lang="en-GB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𝒞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is transitive; hence there is a unique invariant measure; hence a unique value.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:r>
                  <a:rPr lang="en-GB" dirty="0"/>
                  <a:t>the action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𝒜𝓊𝓉</m:t>
                    </m:r>
                    <m:r>
                      <a:rPr lang="en-GB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  <a:ea typeface="Cambria Math"/>
                      </a:rPr>
                      <m:t>G</m:t>
                    </m:r>
                    <m:r>
                      <a:rPr lang="en-GB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/>
                  <a:t>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𝒞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𝐺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GB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GB" dirty="0" smtClean="0"/>
                  <a:t>transitive; hence </a:t>
                </a:r>
                <a:r>
                  <a:rPr lang="en-GB" dirty="0"/>
                  <a:t>there </a:t>
                </a:r>
                <a:r>
                  <a:rPr lang="en-GB" dirty="0" smtClean="0"/>
                  <a:t>are many </a:t>
                </a:r>
                <a:r>
                  <a:rPr lang="en-GB" dirty="0"/>
                  <a:t>invariant </a:t>
                </a:r>
                <a:r>
                  <a:rPr lang="en-GB" dirty="0" smtClean="0"/>
                  <a:t>measures…</a:t>
                </a:r>
              </a:p>
              <a:p>
                <a:pPr marL="0" indent="0">
                  <a:buNone/>
                </a:pPr>
                <a:r>
                  <a:rPr lang="en-GB" dirty="0" smtClean="0"/>
                  <a:t>   Nevertheless, the value may be unique.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-cycle).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3429000" y="4343400"/>
            <a:ext cx="1885950" cy="1970965"/>
            <a:chOff x="3429000" y="4343400"/>
            <a:chExt cx="1885950" cy="1970965"/>
          </a:xfrm>
        </p:grpSpPr>
        <p:sp>
          <p:nvSpPr>
            <p:cNvPr id="4" name="Oval 3"/>
            <p:cNvSpPr/>
            <p:nvPr/>
          </p:nvSpPr>
          <p:spPr>
            <a:xfrm>
              <a:off x="3429000" y="4895850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313261" y="6047665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3467100" y="5676900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991100" y="5486400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381500" y="4343400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048250" y="4652181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>
              <a:endCxn id="7" idx="3"/>
            </p:cNvCxnSpPr>
            <p:nvPr/>
          </p:nvCxnSpPr>
          <p:spPr>
            <a:xfrm flipV="1">
              <a:off x="4429126" y="5714043"/>
              <a:ext cx="601031" cy="4581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9" idx="4"/>
            </p:cNvCxnSpPr>
            <p:nvPr/>
          </p:nvCxnSpPr>
          <p:spPr>
            <a:xfrm flipV="1">
              <a:off x="5124450" y="4918881"/>
              <a:ext cx="57150" cy="567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1"/>
              <a:endCxn id="8" idx="6"/>
            </p:cNvCxnSpPr>
            <p:nvPr/>
          </p:nvCxnSpPr>
          <p:spPr>
            <a:xfrm flipH="1" flipV="1">
              <a:off x="4648200" y="4476750"/>
              <a:ext cx="439107" cy="214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2"/>
              <a:endCxn id="4" idx="7"/>
            </p:cNvCxnSpPr>
            <p:nvPr/>
          </p:nvCxnSpPr>
          <p:spPr>
            <a:xfrm flipH="1">
              <a:off x="3656643" y="4476750"/>
              <a:ext cx="724857" cy="4581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" idx="4"/>
              <a:endCxn id="6" idx="0"/>
            </p:cNvCxnSpPr>
            <p:nvPr/>
          </p:nvCxnSpPr>
          <p:spPr>
            <a:xfrm>
              <a:off x="3562350" y="5162550"/>
              <a:ext cx="38100" cy="514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" idx="2"/>
              <a:endCxn id="6" idx="5"/>
            </p:cNvCxnSpPr>
            <p:nvPr/>
          </p:nvCxnSpPr>
          <p:spPr>
            <a:xfrm flipH="1" flipV="1">
              <a:off x="3694743" y="5904543"/>
              <a:ext cx="618518" cy="276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7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Uniqueness and implied properties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b="1" dirty="0" smtClean="0"/>
                  <a:t>Theorem 2.</a:t>
                </a:r>
                <a:r>
                  <a:rPr lang="en-GB" dirty="0" smtClean="0"/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 is a graph on which there is a unique value that satisfying the 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Shapley axioms</a:t>
                </a:r>
                <a:r>
                  <a:rPr lang="en-GB" dirty="0" smtClean="0"/>
                  <a:t> + </a:t>
                </a:r>
                <a:r>
                  <a:rPr lang="en-GB" b="1" dirty="0" smtClean="0">
                    <a:solidFill>
                      <a:srgbClr val="7030A0"/>
                    </a:solidFill>
                  </a:rPr>
                  <a:t>monotonicity</a:t>
                </a:r>
                <a:r>
                  <a:rPr lang="en-GB" dirty="0" smtClean="0"/>
                  <a:t>, then there is a unique value satisfying the 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Shapley axioms </a:t>
                </a:r>
                <a:r>
                  <a:rPr lang="en-GB" dirty="0" smtClean="0"/>
                  <a:t>(monotonicity is implied).</a:t>
                </a:r>
              </a:p>
              <a:p>
                <a:r>
                  <a:rPr lang="en-GB" b="1" dirty="0" smtClean="0"/>
                  <a:t>Theorem 3.</a:t>
                </a:r>
                <a:r>
                  <a:rPr lang="en-GB" dirty="0" smtClean="0"/>
                  <a:t> </a:t>
                </a: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/>
                  <a:t> is a graph on which there </a:t>
                </a:r>
                <a:r>
                  <a:rPr lang="en-GB" dirty="0" smtClean="0"/>
                  <a:t>is more than one value satisfying </a:t>
                </a:r>
                <a:r>
                  <a:rPr lang="en-GB" dirty="0"/>
                  <a:t>the </a:t>
                </a:r>
                <a:r>
                  <a:rPr lang="en-GB" b="1" dirty="0">
                    <a:solidFill>
                      <a:srgbClr val="C00000"/>
                    </a:solidFill>
                  </a:rPr>
                  <a:t>Shapley axioms</a:t>
                </a:r>
                <a:r>
                  <a:rPr lang="en-GB" dirty="0"/>
                  <a:t> + </a:t>
                </a:r>
                <a:r>
                  <a:rPr lang="en-GB" b="1" dirty="0">
                    <a:solidFill>
                      <a:srgbClr val="7030A0"/>
                    </a:solidFill>
                  </a:rPr>
                  <a:t>monotonicity</a:t>
                </a:r>
                <a:r>
                  <a:rPr lang="en-GB" dirty="0"/>
                  <a:t>, then there is a </a:t>
                </a:r>
                <a:r>
                  <a:rPr lang="en-GB" dirty="0" smtClean="0"/>
                  <a:t>value satisfying the </a:t>
                </a:r>
                <a:r>
                  <a:rPr lang="en-GB" b="1" dirty="0">
                    <a:solidFill>
                      <a:srgbClr val="C00000"/>
                    </a:solidFill>
                  </a:rPr>
                  <a:t>Shapley axioms </a:t>
                </a:r>
                <a:r>
                  <a:rPr lang="en-GB" dirty="0" smtClean="0"/>
                  <a:t>+ </a:t>
                </a:r>
                <a:r>
                  <a:rPr lang="en-GB" b="1" dirty="0" smtClean="0">
                    <a:solidFill>
                      <a:srgbClr val="002060"/>
                    </a:solidFill>
                  </a:rPr>
                  <a:t>linearity</a:t>
                </a:r>
                <a:r>
                  <a:rPr lang="en-GB" dirty="0" smtClean="0"/>
                  <a:t> but not </a:t>
                </a:r>
                <a:r>
                  <a:rPr lang="en-GB" b="1" dirty="0">
                    <a:solidFill>
                      <a:srgbClr val="7030A0"/>
                    </a:solidFill>
                  </a:rPr>
                  <a:t>monotonicity</a:t>
                </a:r>
                <a:r>
                  <a:rPr lang="en-GB" dirty="0"/>
                  <a:t>,</a:t>
                </a:r>
                <a:r>
                  <a:rPr lang="en-GB" dirty="0">
                    <a:solidFill>
                      <a:prstClr val="black"/>
                    </a:solidFill>
                  </a:rPr>
                  <a:t> </a:t>
                </a:r>
                <a:r>
                  <a:rPr lang="en-GB" dirty="0" smtClean="0"/>
                  <a:t>and a value</a:t>
                </a:r>
                <a:r>
                  <a:rPr lang="en-GB" dirty="0"/>
                  <a:t> </a:t>
                </a:r>
                <a:r>
                  <a:rPr lang="en-GB" dirty="0" smtClean="0"/>
                  <a:t>satisfying the </a:t>
                </a:r>
                <a:r>
                  <a:rPr lang="en-GB" b="1" dirty="0">
                    <a:solidFill>
                      <a:srgbClr val="C00000"/>
                    </a:solidFill>
                  </a:rPr>
                  <a:t>Shapley 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axioms </a:t>
                </a:r>
                <a:r>
                  <a:rPr lang="en-GB" dirty="0" smtClean="0"/>
                  <a:t>but not </a:t>
                </a:r>
                <a:r>
                  <a:rPr lang="en-GB" b="1" dirty="0" smtClean="0">
                    <a:solidFill>
                      <a:srgbClr val="002060"/>
                    </a:solidFill>
                  </a:rPr>
                  <a:t>linearity</a:t>
                </a:r>
                <a:r>
                  <a:rPr lang="en-GB" dirty="0" smtClean="0"/>
                  <a:t>.</a:t>
                </a:r>
              </a:p>
              <a:p>
                <a:r>
                  <a:rPr lang="en-GB" b="1" dirty="0"/>
                  <a:t>Theorem </a:t>
                </a:r>
                <a:r>
                  <a:rPr lang="en-GB" b="1" dirty="0" smtClean="0"/>
                  <a:t>4.</a:t>
                </a:r>
                <a:r>
                  <a:rPr lang="en-GB" dirty="0" smtClean="0"/>
                  <a:t> The complete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dirty="0" smtClean="0"/>
                  <a:t> and the cycle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dirty="0" smtClean="0"/>
                  <a:t> are the only graphs on with the graph value is unique.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2000" r="-1098" b="-2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3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</a:t>
            </a:r>
            <a:r>
              <a:rPr lang="en-GB" dirty="0"/>
              <a:t>outlines </a:t>
            </a:r>
            <a:r>
              <a:rPr lang="en-GB" dirty="0" smtClean="0"/>
              <a:t>– Theorem 1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Following Weber (‘</a:t>
                </a:r>
                <a:r>
                  <a:rPr lang="en-GB" smtClean="0"/>
                  <a:t>88), </a:t>
                </a:r>
                <a:r>
                  <a:rPr lang="en-GB" dirty="0" smtClean="0"/>
                  <a:t>axioms are introduced gradually.</a:t>
                </a:r>
              </a:p>
              <a:p>
                <a:r>
                  <a:rPr lang="en-GB" b="1" dirty="0" smtClean="0">
                    <a:solidFill>
                      <a:srgbClr val="C00000"/>
                    </a:solidFill>
                  </a:rPr>
                  <a:t>Linearity</a:t>
                </a:r>
                <a:r>
                  <a:rPr lang="en-GB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  <m:r>
                          <m:rPr>
                            <m:sty m:val="p"/>
                          </m:rPr>
                          <a:rPr lang="en-GB" dirty="0">
                            <a:latin typeface="Cambria Math"/>
                          </a:rPr>
                          <m:t>S</m:t>
                        </m:r>
                        <m:r>
                          <a:rPr lang="en-GB" i="1" dirty="0">
                            <a:latin typeface="Cambria Math"/>
                          </a:rPr>
                          <m:t>∈</m:t>
                        </m:r>
                        <m:r>
                          <a:rPr lang="en-GB" i="1" dirty="0">
                            <a:latin typeface="Cambria Math"/>
                          </a:rPr>
                          <m:t>𝒜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i="1" dirty="0">
                            <a:latin typeface="Cambria Math"/>
                          </a:rPr>
                          <m:t>𝐺</m:t>
                        </m:r>
                        <m:r>
                          <a:rPr lang="en-GB" i="1" dirty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 smtClean="0"/>
                  <a:t>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n-GB" dirty="0" smtClean="0"/>
                  <a:t>.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GB" dirty="0">
                            <a:latin typeface="Cambria Math"/>
                          </a:rPr>
                          <m:t>S</m:t>
                        </m:r>
                        <m:r>
                          <a:rPr lang="en-GB" i="1" dirty="0">
                            <a:latin typeface="Cambria Math"/>
                          </a:rPr>
                          <m:t>∈</m:t>
                        </m:r>
                        <m:r>
                          <a:rPr lang="en-GB" i="1" dirty="0">
                            <a:latin typeface="Cambria Math"/>
                          </a:rPr>
                          <m:t>𝒜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i="1" dirty="0">
                            <a:latin typeface="Cambria Math"/>
                          </a:rPr>
                          <m:t>𝐺</m:t>
                        </m:r>
                        <m:r>
                          <a:rPr lang="en-GB" i="1" dirty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⋅</m:t>
                        </m:r>
                        <m:r>
                          <a:rPr lang="en-GB" i="1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2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Linearity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+ </a:t>
            </a:r>
            <a:r>
              <a:rPr lang="en-GB" b="1" dirty="0">
                <a:solidFill>
                  <a:srgbClr val="C00000"/>
                </a:solidFill>
              </a:rPr>
              <a:t>Null player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, </m:t>
                        </m:r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  <m:r>
                          <a:rPr lang="en-GB" b="0" i="1" smtClean="0">
                            <a:latin typeface="Cambria Math"/>
                          </a:rPr>
                          <m:t>∈</m:t>
                        </m:r>
                        <m:r>
                          <a:rPr lang="en-GB" b="0" i="1" smtClean="0">
                            <a:latin typeface="Cambria Math"/>
                          </a:rPr>
                          <m:t>𝜕</m:t>
                        </m:r>
                        <m:r>
                          <a:rPr lang="en-GB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GB" dirty="0" smtClean="0"/>
                  <a:t>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n-GB" dirty="0" smtClean="0"/>
                  <a:t>.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/>
                              </a:rPr>
                              <m:t>𝑆</m:t>
                            </m:r>
                            <m:r>
                              <a:rPr lang="en-GB" i="1">
                                <a:latin typeface="Cambria Math"/>
                              </a:rPr>
                              <m:t>: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  <m:r>
                              <a:rPr lang="en-GB" i="1">
                                <a:latin typeface="Cambria Math"/>
                              </a:rPr>
                              <m:t>∈</m:t>
                            </m:r>
                            <m:r>
                              <a:rPr lang="en-GB" i="1">
                                <a:latin typeface="Cambria Math"/>
                              </a:rPr>
                              <m:t>𝜕</m:t>
                            </m:r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a:rPr lang="en-GB" i="1">
                            <a:latin typeface="Cambria Math"/>
                          </a:rPr>
                          <m:t>[</m:t>
                        </m:r>
                        <m:r>
                          <a:rPr lang="en-GB" i="1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𝑣</m:t>
                        </m:r>
                        <m:r>
                          <a:rPr lang="en-GB" i="1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  <m:r>
                          <a:rPr lang="en-GB" b="0" i="1" smtClean="0">
                            <a:latin typeface="Cambria Math"/>
                          </a:rPr>
                          <m:t>∖</m:t>
                        </m:r>
                        <m:r>
                          <m:rPr>
                            <m:lit/>
                          </m:rPr>
                          <a:rPr lang="en-GB" i="1">
                            <a:latin typeface="Cambria Math"/>
                          </a:rPr>
                          <m:t>{</m:t>
                        </m:r>
                        <m: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})]</m:t>
                        </m:r>
                      </m:e>
                    </m:nary>
                  </m:oMath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914400" y="3429000"/>
            <a:ext cx="7620000" cy="2895600"/>
            <a:chOff x="1752600" y="3352800"/>
            <a:chExt cx="5867400" cy="2971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1"/>
                <p:cNvSpPr txBox="1"/>
                <p:nvPr/>
              </p:nvSpPr>
              <p:spPr>
                <a:xfrm>
                  <a:off x="1752600" y="4582790"/>
                  <a:ext cx="459422" cy="44890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∅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5" name="Text 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4582790"/>
                  <a:ext cx="459422" cy="44890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9167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2"/>
                <p:cNvSpPr txBox="1"/>
                <p:nvPr/>
              </p:nvSpPr>
              <p:spPr>
                <a:xfrm>
                  <a:off x="2493657" y="3352800"/>
                  <a:ext cx="579780" cy="62496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1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6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657" y="3352800"/>
                  <a:ext cx="579780" cy="6249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3"/>
                <p:cNvSpPr txBox="1"/>
                <p:nvPr/>
              </p:nvSpPr>
              <p:spPr>
                <a:xfrm>
                  <a:off x="2498562" y="4198696"/>
                  <a:ext cx="569970" cy="55882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2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7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562" y="4198696"/>
                  <a:ext cx="569970" cy="5588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4"/>
                <p:cNvSpPr txBox="1"/>
                <p:nvPr/>
              </p:nvSpPr>
              <p:spPr>
                <a:xfrm>
                  <a:off x="2510467" y="4960686"/>
                  <a:ext cx="546161" cy="60281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3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8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467" y="4960686"/>
                  <a:ext cx="546161" cy="60281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5"/>
                <p:cNvSpPr txBox="1"/>
                <p:nvPr/>
              </p:nvSpPr>
              <p:spPr>
                <a:xfrm>
                  <a:off x="2510467" y="5766663"/>
                  <a:ext cx="546161" cy="54531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4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9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467" y="5766663"/>
                  <a:ext cx="546161" cy="5453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2"/>
                <p:cNvSpPr txBox="1"/>
                <p:nvPr/>
              </p:nvSpPr>
              <p:spPr>
                <a:xfrm>
                  <a:off x="3963566" y="3387242"/>
                  <a:ext cx="601873" cy="55608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1</m:t>
                        </m:r>
                        <m:r>
                          <a:rPr lang="en-GB" sz="3600" b="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2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0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566" y="3387242"/>
                  <a:ext cx="601873" cy="5560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2"/>
                <p:cNvSpPr txBox="1"/>
                <p:nvPr/>
              </p:nvSpPr>
              <p:spPr>
                <a:xfrm>
                  <a:off x="3963566" y="4141986"/>
                  <a:ext cx="601872" cy="55608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23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1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566" y="4141986"/>
                  <a:ext cx="601872" cy="55608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2"/>
                <p:cNvSpPr txBox="1"/>
                <p:nvPr/>
              </p:nvSpPr>
              <p:spPr>
                <a:xfrm>
                  <a:off x="3963566" y="4948940"/>
                  <a:ext cx="601872" cy="55608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34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2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566" y="4948940"/>
                  <a:ext cx="601872" cy="55608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2"/>
                <p:cNvSpPr txBox="1"/>
                <p:nvPr/>
              </p:nvSpPr>
              <p:spPr>
                <a:xfrm>
                  <a:off x="3963566" y="5755893"/>
                  <a:ext cx="601872" cy="55608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41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3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566" y="5755893"/>
                  <a:ext cx="601872" cy="55608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2"/>
                <p:cNvSpPr txBox="1"/>
                <p:nvPr/>
              </p:nvSpPr>
              <p:spPr>
                <a:xfrm>
                  <a:off x="5542828" y="3387242"/>
                  <a:ext cx="793960" cy="55608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1</m:t>
                        </m:r>
                        <m:r>
                          <a:rPr lang="en-GB" sz="3600" b="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23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4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828" y="3387242"/>
                  <a:ext cx="793960" cy="55608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2"/>
                <p:cNvSpPr txBox="1"/>
                <p:nvPr/>
              </p:nvSpPr>
              <p:spPr>
                <a:xfrm>
                  <a:off x="5542828" y="4154611"/>
                  <a:ext cx="793960" cy="55608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234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5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828" y="4154611"/>
                  <a:ext cx="793960" cy="556083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2"/>
                <p:cNvSpPr txBox="1"/>
                <p:nvPr/>
              </p:nvSpPr>
              <p:spPr>
                <a:xfrm>
                  <a:off x="5542828" y="4961564"/>
                  <a:ext cx="793960" cy="55608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341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6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828" y="4961564"/>
                  <a:ext cx="793960" cy="55608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2"/>
                <p:cNvSpPr txBox="1"/>
                <p:nvPr/>
              </p:nvSpPr>
              <p:spPr>
                <a:xfrm>
                  <a:off x="5542828" y="5768517"/>
                  <a:ext cx="793960" cy="55608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412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7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828" y="5768517"/>
                  <a:ext cx="793960" cy="55608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2"/>
                <p:cNvSpPr txBox="1"/>
                <p:nvPr/>
              </p:nvSpPr>
              <p:spPr>
                <a:xfrm>
                  <a:off x="6633954" y="4570166"/>
                  <a:ext cx="986046" cy="55608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1234</m:t>
                        </m:r>
                      </m:oMath>
                    </m:oMathPara>
                  </a14:m>
                  <a:endParaRPr lang="en-GB" sz="3600" dirty="0">
                    <a:effectLst/>
                    <a:ea typeface="Calibri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8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3954" y="4570166"/>
                  <a:ext cx="986046" cy="55608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5" idx="3"/>
            </p:cNvCxnSpPr>
            <p:nvPr/>
          </p:nvCxnSpPr>
          <p:spPr>
            <a:xfrm>
              <a:off x="2212022" y="4807241"/>
              <a:ext cx="401994" cy="110949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212022" y="4829816"/>
              <a:ext cx="401994" cy="29643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3"/>
            </p:cNvCxnSpPr>
            <p:nvPr/>
          </p:nvCxnSpPr>
          <p:spPr>
            <a:xfrm flipV="1">
              <a:off x="2212022" y="4546390"/>
              <a:ext cx="401994" cy="26085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5" idx="3"/>
            </p:cNvCxnSpPr>
            <p:nvPr/>
          </p:nvCxnSpPr>
          <p:spPr>
            <a:xfrm flipV="1">
              <a:off x="2212022" y="3977767"/>
              <a:ext cx="459422" cy="82947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3"/>
              <a:endCxn id="10" idx="1"/>
            </p:cNvCxnSpPr>
            <p:nvPr/>
          </p:nvCxnSpPr>
          <p:spPr>
            <a:xfrm>
              <a:off x="3073437" y="3665283"/>
              <a:ext cx="890129" cy="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3"/>
              <a:endCxn id="11" idx="1"/>
            </p:cNvCxnSpPr>
            <p:nvPr/>
          </p:nvCxnSpPr>
          <p:spPr>
            <a:xfrm flipV="1">
              <a:off x="3068532" y="4420028"/>
              <a:ext cx="895034" cy="5808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H="1">
              <a:off x="2548763" y="4202123"/>
              <a:ext cx="2025620" cy="1205981"/>
            </a:xfrm>
            <a:prstGeom prst="curvedConnector3">
              <a:avLst>
                <a:gd name="adj1" fmla="val 83803"/>
              </a:avLst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3"/>
            </p:cNvCxnSpPr>
            <p:nvPr/>
          </p:nvCxnSpPr>
          <p:spPr>
            <a:xfrm flipV="1">
              <a:off x="3068532" y="3792305"/>
              <a:ext cx="895034" cy="68580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3"/>
            </p:cNvCxnSpPr>
            <p:nvPr/>
          </p:nvCxnSpPr>
          <p:spPr>
            <a:xfrm flipV="1">
              <a:off x="3056628" y="4570166"/>
              <a:ext cx="993080" cy="691928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>
            <a:xfrm flipV="1">
              <a:off x="3056628" y="5226981"/>
              <a:ext cx="906939" cy="3511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</p:cNvCxnSpPr>
            <p:nvPr/>
          </p:nvCxnSpPr>
          <p:spPr>
            <a:xfrm flipV="1">
              <a:off x="3056628" y="5354148"/>
              <a:ext cx="993080" cy="68517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9" idx="3"/>
              <a:endCxn id="13" idx="1"/>
            </p:cNvCxnSpPr>
            <p:nvPr/>
          </p:nvCxnSpPr>
          <p:spPr>
            <a:xfrm flipV="1">
              <a:off x="3056628" y="6033935"/>
              <a:ext cx="906939" cy="538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566556" y="3641508"/>
              <a:ext cx="890129" cy="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561652" y="4396252"/>
              <a:ext cx="895034" cy="5808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6200000" flipH="1">
              <a:off x="4041882" y="4178348"/>
              <a:ext cx="2025620" cy="1205981"/>
            </a:xfrm>
            <a:prstGeom prst="curvedConnector3">
              <a:avLst>
                <a:gd name="adj1" fmla="val 83803"/>
              </a:avLst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561652" y="3768529"/>
              <a:ext cx="895034" cy="68580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549747" y="4546390"/>
              <a:ext cx="993080" cy="691928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549747" y="5203206"/>
              <a:ext cx="906939" cy="3511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549747" y="5330373"/>
              <a:ext cx="993080" cy="68517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4549747" y="6010159"/>
              <a:ext cx="906939" cy="538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341801" y="5239606"/>
              <a:ext cx="579292" cy="71001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6" idx="3"/>
            </p:cNvCxnSpPr>
            <p:nvPr/>
          </p:nvCxnSpPr>
          <p:spPr>
            <a:xfrm flipV="1">
              <a:off x="6336788" y="4961564"/>
              <a:ext cx="457545" cy="27804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5" idx="3"/>
            </p:cNvCxnSpPr>
            <p:nvPr/>
          </p:nvCxnSpPr>
          <p:spPr>
            <a:xfrm>
              <a:off x="6336788" y="4432652"/>
              <a:ext cx="457545" cy="25458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4" idx="3"/>
            </p:cNvCxnSpPr>
            <p:nvPr/>
          </p:nvCxnSpPr>
          <p:spPr>
            <a:xfrm>
              <a:off x="6336788" y="3665284"/>
              <a:ext cx="584305" cy="91750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667000" y="403860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pc="-30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0" i="1" spc="-3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GB" sz="2800" b="0" i="1" spc="-30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GB" sz="2800" i="1" spc="-3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spc="-3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0" i="1" spc="-3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𝕀</m:t>
                              </m:r>
                            </m:e>
                            <m:sub>
                              <m:r>
                                <a:rPr lang="en-GB" sz="2800" b="0" i="1" spc="-30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spc="-3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038600"/>
                <a:ext cx="1143000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7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Linearity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+ </a:t>
            </a:r>
            <a:r>
              <a:rPr lang="en-GB" b="1" dirty="0">
                <a:solidFill>
                  <a:srgbClr val="C00000"/>
                </a:solidFill>
              </a:rPr>
              <a:t>Dummy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Signed probabilistic value.</a:t>
                </a:r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∖</m:t>
                          </m:r>
                          <m:r>
                            <m:rPr>
                              <m:lit/>
                            </m:rPr>
                            <a:rPr lang="en-GB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})]</m:t>
                          </m:r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/>
                              </a:rPr>
                              <m:t>𝑆</m:t>
                            </m:r>
                            <m:r>
                              <a:rPr lang="en-GB" i="1">
                                <a:latin typeface="Cambria Math"/>
                              </a:rPr>
                              <m:t>: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  <m:r>
                              <a:rPr lang="en-GB" i="1">
                                <a:latin typeface="Cambria Math"/>
                              </a:rPr>
                              <m:t>∈</m:t>
                            </m:r>
                            <m:r>
                              <a:rPr lang="en-GB" i="1">
                                <a:latin typeface="Cambria Math"/>
                              </a:rPr>
                              <m:t>𝜕</m:t>
                            </m:r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GB" i="1">
                        <a:latin typeface="Cambria Math"/>
                      </a:rPr>
                      <m:t>=1</m:t>
                    </m:r>
                    <m:r>
                      <a:rPr lang="en-GB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5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Linearity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+ </a:t>
            </a:r>
            <a:r>
              <a:rPr lang="en-GB" b="1" dirty="0" smtClean="0">
                <a:solidFill>
                  <a:srgbClr val="C00000"/>
                </a:solidFill>
              </a:rPr>
              <a:t>Dummy</a:t>
            </a:r>
            <a:r>
              <a:rPr lang="en-GB" dirty="0"/>
              <a:t> + </a:t>
            </a:r>
            <a:r>
              <a:rPr lang="en-GB" b="1" dirty="0" smtClean="0">
                <a:solidFill>
                  <a:srgbClr val="C00000"/>
                </a:solidFill>
              </a:rPr>
              <a:t>Monotonicity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Probabilistic value.</a:t>
                </a:r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∖</m:t>
                          </m:r>
                          <m:r>
                            <m:rPr>
                              <m:lit/>
                            </m:rPr>
                            <a:rPr lang="en-GB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})]</m:t>
                          </m:r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/>
                              </a:rPr>
                              <m:t>𝑆</m:t>
                            </m:r>
                            <m:r>
                              <a:rPr lang="en-GB" i="1">
                                <a:latin typeface="Cambria Math"/>
                              </a:rPr>
                              <m:t>: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  <m:r>
                              <a:rPr lang="en-GB" i="1">
                                <a:latin typeface="Cambria Math"/>
                              </a:rPr>
                              <m:t>∈</m:t>
                            </m:r>
                            <m:r>
                              <a:rPr lang="en-GB" i="1">
                                <a:latin typeface="Cambria Math"/>
                              </a:rPr>
                              <m:t>𝜕</m:t>
                            </m:r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GB" i="1">
                        <a:latin typeface="Cambria Math"/>
                      </a:rPr>
                      <m:t>=1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𝝋</m:t>
                        </m:r>
                      </m:e>
                      <m:sub>
                        <m:r>
                          <a:rPr lang="en-GB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GB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𝕀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e>
                    </m:d>
                    <m:r>
                      <a:rPr lang="en-GB" b="1" i="1" smtClean="0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r>
                      <a:rPr lang="en-GB" b="1" i="1" smtClean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4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(TU) Coalitional Games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dirty="0" smtClean="0"/>
                  <a:t> players</a:t>
                </a:r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𝑣</m:t>
                    </m:r>
                    <m:r>
                      <a:rPr lang="en-GB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GB" i="1" dirty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i="1" dirty="0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GB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𝑣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GB" dirty="0" smtClean="0">
                    <a:ea typeface="Cambria Math"/>
                  </a:rPr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1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Linearity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+ </a:t>
            </a:r>
            <a:r>
              <a:rPr lang="en-GB" b="1" dirty="0" smtClean="0">
                <a:solidFill>
                  <a:srgbClr val="C00000"/>
                </a:solidFill>
              </a:rPr>
              <a:t>Null player </a:t>
            </a:r>
            <a:r>
              <a:rPr lang="en-GB" dirty="0" smtClean="0"/>
              <a:t>+ </a:t>
            </a:r>
            <a:r>
              <a:rPr lang="en-GB" b="1" dirty="0">
                <a:solidFill>
                  <a:srgbClr val="C00000"/>
                </a:solidFill>
              </a:rPr>
              <a:t>E</a:t>
            </a:r>
            <a:r>
              <a:rPr lang="en-GB" b="1" dirty="0" smtClean="0">
                <a:solidFill>
                  <a:srgbClr val="C00000"/>
                </a:solidFill>
              </a:rPr>
              <a:t>fficiency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 smtClean="0"/>
                  <a:t>Implies 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Dummy</a:t>
                </a:r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Signed 1-flow</a:t>
                </a:r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∀</m:t>
                      </m:r>
                      <m:r>
                        <a:rPr lang="en-GB" i="1">
                          <a:latin typeface="Cambria Math"/>
                        </a:rPr>
                        <m:t>𝑆</m:t>
                      </m:r>
                      <m:r>
                        <a:rPr lang="en-GB" i="1">
                          <a:latin typeface="Cambria Math"/>
                        </a:rPr>
                        <m:t>∈</m:t>
                      </m:r>
                      <m:r>
                        <a:rPr lang="en-GB" i="1">
                          <a:latin typeface="Cambria Math"/>
                        </a:rPr>
                        <m:t>𝒜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∅,</m:t>
                          </m:r>
                          <m:r>
                            <a:rPr lang="en-GB" i="1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𝒜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∪{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}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  <m:r>
                        <a:rPr lang="en-GB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49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7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Linearity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+ </a:t>
            </a:r>
            <a:r>
              <a:rPr lang="en-GB" b="1" dirty="0" smtClean="0">
                <a:solidFill>
                  <a:srgbClr val="C00000"/>
                </a:solidFill>
              </a:rPr>
              <a:t>Null player </a:t>
            </a:r>
            <a:r>
              <a:rPr lang="en-GB" dirty="0" smtClean="0"/>
              <a:t>+ </a:t>
            </a:r>
            <a:r>
              <a:rPr lang="en-GB" b="1" dirty="0">
                <a:solidFill>
                  <a:srgbClr val="C00000"/>
                </a:solidFill>
              </a:rPr>
              <a:t>E</a:t>
            </a:r>
            <a:r>
              <a:rPr lang="en-GB" b="1" dirty="0" smtClean="0">
                <a:solidFill>
                  <a:srgbClr val="C00000"/>
                </a:solidFill>
              </a:rPr>
              <a:t>fficiency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Signed random-order value.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Cambria Math"/>
                  </a:rPr>
                  <a:t/>
                </a:r>
                <a:br>
                  <a:rPr lang="en-GB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/>
                        </a:rPr>
                        <m:t>         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≼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≺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d</m:t>
                          </m:r>
                          <m:r>
                            <a:rPr lang="en-GB" i="1">
                              <a:latin typeface="Cambria Math"/>
                            </a:rPr>
                            <m:t>𝜇</m:t>
                          </m:r>
                          <m:r>
                            <a:rPr lang="en-GB" i="1">
                              <a:latin typeface="Cambria Math"/>
                            </a:rPr>
                            <m:t>(≺)</m:t>
                          </m:r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/>
                  <a:t>w</a:t>
                </a:r>
                <a:r>
                  <a:rPr lang="en-GB" dirty="0" smtClean="0"/>
                  <a:t>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 smtClean="0"/>
                  <a:t> is a singed measure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𝒞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𝐺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/>
                          </a:rPr>
                          <m:t>𝒞</m:t>
                        </m:r>
                        <m:d>
                          <m:dPr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GB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+ 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Monotonicity</a:t>
                </a:r>
                <a:r>
                  <a:rPr lang="en-GB" dirty="0" smtClean="0"/>
                  <a:t>: </a:t>
                </a:r>
                <a:r>
                  <a:rPr lang="en-GB" dirty="0"/>
                  <a:t>random-order </a:t>
                </a:r>
                <a:r>
                  <a:rPr lang="en-GB" dirty="0" smtClean="0"/>
                  <a:t>value. I.e.,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  <m:r>
                      <a:rPr lang="en-GB" i="1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𝒞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.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+ 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symmetry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 smtClean="0"/>
                  <a:t> must be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𝒜𝓊𝓉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-invariant.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4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Theorem 4 – proof outlines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ln w="25400">
                <a:noFill/>
              </a:ln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GB" dirty="0" smtClean="0"/>
                  <a:t>If the value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 is unique, then</a:t>
                </a:r>
              </a:p>
              <a:p>
                <a:pPr lvl="1"/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 is </a:t>
                </a:r>
                <a:r>
                  <a:rPr lang="en-GB" b="1" dirty="0" smtClean="0"/>
                  <a:t>transitive</a:t>
                </a:r>
                <a:r>
                  <a:rPr lang="en-GB" dirty="0"/>
                  <a:t>,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the complement of any connected vertex set is connected (</a:t>
                </a:r>
                <a:r>
                  <a:rPr lang="en-GB" b="1" dirty="0" smtClean="0"/>
                  <a:t>Property C</a:t>
                </a:r>
                <a:r>
                  <a:rPr lang="en-GB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The cycle and the complete graph are the only graphs satisfying Property </a:t>
                </a:r>
                <a:r>
                  <a:rPr lang="en-GB" dirty="0" smtClean="0"/>
                  <a:t>C.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020" t="-10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9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roof of Theorem 4 – step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 w="25400">
            <a:noFill/>
          </a:ln>
        </p:spPr>
        <p:txBody>
          <a:bodyPr/>
          <a:lstStyle/>
          <a:p>
            <a:r>
              <a:rPr lang="en-GB" dirty="0" smtClean="0"/>
              <a:t>A transitive graph that does not satisfy Property C has multiple values.</a:t>
            </a:r>
          </a:p>
        </p:txBody>
      </p:sp>
      <p:cxnSp>
        <p:nvCxnSpPr>
          <p:cNvPr id="4" name="Straight Connector 3"/>
          <p:cNvCxnSpPr>
            <a:endCxn id="41" idx="1"/>
          </p:cNvCxnSpPr>
          <p:nvPr/>
        </p:nvCxnSpPr>
        <p:spPr>
          <a:xfrm>
            <a:off x="7619043" y="5543265"/>
            <a:ext cx="763914" cy="4772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1" idx="1"/>
            <a:endCxn id="40" idx="5"/>
          </p:cNvCxnSpPr>
          <p:nvPr/>
        </p:nvCxnSpPr>
        <p:spPr>
          <a:xfrm flipH="1" flipV="1">
            <a:off x="5694993" y="3428043"/>
            <a:ext cx="227490" cy="7676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808738" y="5276565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391400" y="4266346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883426" y="4156596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34250" y="5370858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stCxn id="8" idx="0"/>
            <a:endCxn id="11" idx="4"/>
          </p:cNvCxnSpPr>
          <p:nvPr/>
        </p:nvCxnSpPr>
        <p:spPr>
          <a:xfrm flipV="1">
            <a:off x="5942088" y="4423296"/>
            <a:ext cx="74688" cy="853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0"/>
            <a:endCxn id="9" idx="4"/>
          </p:cNvCxnSpPr>
          <p:nvPr/>
        </p:nvCxnSpPr>
        <p:spPr>
          <a:xfrm flipV="1">
            <a:off x="7467600" y="4533046"/>
            <a:ext cx="57150" cy="8378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8" idx="6"/>
          </p:cNvCxnSpPr>
          <p:nvPr/>
        </p:nvCxnSpPr>
        <p:spPr>
          <a:xfrm flipH="1" flipV="1">
            <a:off x="6075438" y="5409915"/>
            <a:ext cx="1258812" cy="942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9" idx="2"/>
          </p:cNvCxnSpPr>
          <p:nvPr/>
        </p:nvCxnSpPr>
        <p:spPr>
          <a:xfrm>
            <a:off x="6150126" y="4289946"/>
            <a:ext cx="1241274" cy="1097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610100" y="5806269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962900" y="3302758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467350" y="320040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8343900" y="5981415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>
            <a:stCxn id="38" idx="0"/>
            <a:endCxn id="40" idx="4"/>
          </p:cNvCxnSpPr>
          <p:nvPr/>
        </p:nvCxnSpPr>
        <p:spPr>
          <a:xfrm flipV="1">
            <a:off x="4743450" y="3467100"/>
            <a:ext cx="857250" cy="23391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0"/>
            <a:endCxn id="39" idx="4"/>
          </p:cNvCxnSpPr>
          <p:nvPr/>
        </p:nvCxnSpPr>
        <p:spPr>
          <a:xfrm flipH="1" flipV="1">
            <a:off x="8096250" y="3569458"/>
            <a:ext cx="381000" cy="24119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2"/>
            <a:endCxn id="38" idx="6"/>
          </p:cNvCxnSpPr>
          <p:nvPr/>
        </p:nvCxnSpPr>
        <p:spPr>
          <a:xfrm flipH="1" flipV="1">
            <a:off x="4876800" y="5939619"/>
            <a:ext cx="3467100" cy="1751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0" idx="6"/>
            <a:endCxn id="39" idx="2"/>
          </p:cNvCxnSpPr>
          <p:nvPr/>
        </p:nvCxnSpPr>
        <p:spPr>
          <a:xfrm>
            <a:off x="5734050" y="3333750"/>
            <a:ext cx="2228850" cy="1023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7"/>
            <a:endCxn id="39" idx="3"/>
          </p:cNvCxnSpPr>
          <p:nvPr/>
        </p:nvCxnSpPr>
        <p:spPr>
          <a:xfrm flipV="1">
            <a:off x="7619043" y="3530401"/>
            <a:ext cx="382914" cy="7750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8" idx="3"/>
            <a:endCxn id="38" idx="7"/>
          </p:cNvCxnSpPr>
          <p:nvPr/>
        </p:nvCxnSpPr>
        <p:spPr>
          <a:xfrm flipH="1">
            <a:off x="4837743" y="5504208"/>
            <a:ext cx="1010052" cy="3411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1547121" y="4861118"/>
                <a:ext cx="2484655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𝑣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𝕀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𝕀</m:t>
                          </m:r>
                        </m:e>
                        <m:sub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∖</m:t>
                          </m:r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21" y="4861118"/>
                <a:ext cx="2484655" cy="562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964173" y="4264449"/>
                <a:ext cx="36505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0" dirty="0" smtClean="0"/>
                  <a:t>Path 2: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⨀⨀⨀⨀⨀</m:t>
                    </m:r>
                    <m:r>
                      <a:rPr lang="en-GB" sz="2800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⨀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–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⨀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73" y="4264449"/>
                <a:ext cx="3650551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339" t="-10588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1053941" y="3667780"/>
                <a:ext cx="3471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0" dirty="0" smtClean="0"/>
                  <a:t>Path 1: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⨀⨀⨀⨀⨀</m:t>
                    </m:r>
                    <m:r>
                      <a:rPr lang="en-GB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⨀</m:t>
                    </m:r>
                    <m:r>
                      <a:rPr lang="en-GB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⨀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941" y="3667780"/>
                <a:ext cx="347101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69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1897441" y="5496580"/>
                <a:ext cx="1784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value</a:t>
                </a:r>
                <a:r>
                  <a:rPr lang="en-GB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⨀</m:t>
                    </m:r>
                  </m:oMath>
                </a14:m>
                <a:r>
                  <a:rPr lang="en-GB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GB" sz="2800" dirty="0" smtClean="0"/>
                  <a:t>=?</a:t>
                </a:r>
                <a:endParaRPr lang="en-GB" sz="2800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441" y="5496580"/>
                <a:ext cx="178401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6826" t="-10465" r="-614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2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38" grpId="0" animBg="1"/>
      <p:bldP spid="39" grpId="0" animBg="1"/>
      <p:bldP spid="40" grpId="0" animBg="1"/>
      <p:bldP spid="41" grpId="0" animBg="1"/>
      <p:bldP spid="83" grpId="0"/>
      <p:bldP spid="84" grpId="0"/>
      <p:bldP spid="85" grpId="0"/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of Theorem 4 – step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/>
              <a:t>Lemma.</a:t>
            </a:r>
            <a:r>
              <a:rPr lang="en-GB" dirty="0" smtClean="0"/>
              <a:t> The cycle and the complete graph are the only graphs satisfying Property C.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 rot="1637478">
            <a:off x="5085010" y="4658883"/>
            <a:ext cx="496154" cy="49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4" idx="7"/>
            <a:endCxn id="14" idx="3"/>
          </p:cNvCxnSpPr>
          <p:nvPr/>
        </p:nvCxnSpPr>
        <p:spPr>
          <a:xfrm flipV="1">
            <a:off x="5569409" y="4706035"/>
            <a:ext cx="794259" cy="1254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1637478">
            <a:off x="6351913" y="4382498"/>
            <a:ext cx="496154" cy="49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rot="1637478">
            <a:off x="4382509" y="3696772"/>
            <a:ext cx="496154" cy="49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637478">
            <a:off x="3934552" y="5929959"/>
            <a:ext cx="496154" cy="49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rot="1637478">
            <a:off x="5245092" y="3273374"/>
            <a:ext cx="496154" cy="49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1637478">
            <a:off x="2878981" y="2679928"/>
            <a:ext cx="496154" cy="49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>
            <a:stCxn id="14" idx="4"/>
            <a:endCxn id="18" idx="7"/>
          </p:cNvCxnSpPr>
          <p:nvPr/>
        </p:nvCxnSpPr>
        <p:spPr>
          <a:xfrm flipH="1">
            <a:off x="4418951" y="4851038"/>
            <a:ext cx="2067292" cy="12515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2"/>
            <a:endCxn id="19" idx="5"/>
          </p:cNvCxnSpPr>
          <p:nvPr/>
        </p:nvCxnSpPr>
        <p:spPr>
          <a:xfrm rot="1637478" flipH="1" flipV="1">
            <a:off x="5439741" y="3985925"/>
            <a:ext cx="1068673" cy="3027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7"/>
            <a:endCxn id="19" idx="4"/>
          </p:cNvCxnSpPr>
          <p:nvPr/>
        </p:nvCxnSpPr>
        <p:spPr>
          <a:xfrm flipV="1">
            <a:off x="4866908" y="3741914"/>
            <a:ext cx="512514" cy="1274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0" idx="6"/>
            <a:endCxn id="19" idx="2"/>
          </p:cNvCxnSpPr>
          <p:nvPr/>
        </p:nvCxnSpPr>
        <p:spPr>
          <a:xfrm rot="1637478" flipV="1">
            <a:off x="3370772" y="2945974"/>
            <a:ext cx="1878682" cy="5575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0" idx="5"/>
            <a:endCxn id="17" idx="2"/>
          </p:cNvCxnSpPr>
          <p:nvPr/>
        </p:nvCxnSpPr>
        <p:spPr>
          <a:xfrm>
            <a:off x="3202518" y="3164327"/>
            <a:ext cx="1207605" cy="66677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8" idx="0"/>
            <a:endCxn id="17" idx="4"/>
          </p:cNvCxnSpPr>
          <p:nvPr/>
        </p:nvCxnSpPr>
        <p:spPr>
          <a:xfrm flipV="1">
            <a:off x="4296376" y="4165312"/>
            <a:ext cx="220463" cy="179226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0" idx="5"/>
            <a:endCxn id="18" idx="2"/>
          </p:cNvCxnSpPr>
          <p:nvPr/>
        </p:nvCxnSpPr>
        <p:spPr>
          <a:xfrm>
            <a:off x="3202518" y="3164327"/>
            <a:ext cx="759648" cy="289996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" idx="4"/>
            <a:endCxn id="18" idx="0"/>
          </p:cNvCxnSpPr>
          <p:nvPr/>
        </p:nvCxnSpPr>
        <p:spPr>
          <a:xfrm flipH="1">
            <a:off x="4296376" y="5127423"/>
            <a:ext cx="922964" cy="8301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" idx="1"/>
            <a:endCxn id="17" idx="5"/>
          </p:cNvCxnSpPr>
          <p:nvPr/>
        </p:nvCxnSpPr>
        <p:spPr>
          <a:xfrm flipH="1" flipV="1">
            <a:off x="4706046" y="4181171"/>
            <a:ext cx="551581" cy="48946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" idx="2"/>
            <a:endCxn id="20" idx="5"/>
          </p:cNvCxnSpPr>
          <p:nvPr/>
        </p:nvCxnSpPr>
        <p:spPr>
          <a:xfrm flipH="1" flipV="1">
            <a:off x="3202518" y="3164327"/>
            <a:ext cx="1910106" cy="162888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2679256" y="2479344"/>
            <a:ext cx="9144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0" name="Straight Connector 89"/>
          <p:cNvCxnSpPr>
            <a:stCxn id="19" idx="4"/>
            <a:endCxn id="18" idx="0"/>
          </p:cNvCxnSpPr>
          <p:nvPr/>
        </p:nvCxnSpPr>
        <p:spPr>
          <a:xfrm flipH="1">
            <a:off x="4296376" y="3741914"/>
            <a:ext cx="1083046" cy="221565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3787000" y="5638800"/>
            <a:ext cx="9144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5943600" y="3667780"/>
            <a:ext cx="1909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Max degree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97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89" grpId="0" animBg="1"/>
      <p:bldP spid="89" grpId="1" animBg="1"/>
      <p:bldP spid="102" grpId="0" animBg="1"/>
      <p:bldP spid="104" grpId="0"/>
      <p:bldP spid="10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What are the graphs on which the value is unique?</a:t>
            </a:r>
          </a:p>
          <a:p>
            <a:pPr marL="0" indent="0">
              <a:buNone/>
            </a:pPr>
            <a:r>
              <a:rPr lang="en-GB" b="1" dirty="0" smtClean="0"/>
              <a:t>    Solved!</a:t>
            </a:r>
            <a:r>
              <a:rPr lang="en-GB" dirty="0" smtClean="0"/>
              <a:t> – complete graph and cycle. </a:t>
            </a:r>
          </a:p>
          <a:p>
            <a:r>
              <a:rPr lang="en-GB" dirty="0" smtClean="0"/>
              <a:t>Extensions to infinitely many players.</a:t>
            </a:r>
          </a:p>
          <a:p>
            <a:pPr lvl="1"/>
            <a:r>
              <a:rPr lang="en-GB" dirty="0" smtClean="0"/>
              <a:t>Infinite graphs.</a:t>
            </a:r>
          </a:p>
          <a:p>
            <a:pPr lvl="1"/>
            <a:r>
              <a:rPr lang="en-GB" dirty="0" smtClean="0"/>
              <a:t>Converging sequences of graphs,</a:t>
            </a:r>
          </a:p>
          <a:p>
            <a:pPr lvl="1"/>
            <a:r>
              <a:rPr lang="en-GB" dirty="0"/>
              <a:t>Continuum of </a:t>
            </a:r>
            <a:r>
              <a:rPr lang="en-GB" dirty="0" smtClean="0"/>
              <a:t>players (convex geometries).</a:t>
            </a:r>
            <a:endParaRPr lang="en-GB" dirty="0"/>
          </a:p>
          <a:p>
            <a:pPr marL="320040" lvl="1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1637" y="1714500"/>
            <a:ext cx="7010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sz="48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n-GB" sz="4400" b="1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Thank you!</a:t>
            </a:r>
            <a:endParaRPr lang="en-GB" sz="4400" b="1" dirty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8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Shapley value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GB" i="1" dirty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GB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dirty="0" smtClean="0"/>
                  <a:t>,</a:t>
                </a:r>
                <a:br>
                  <a:rPr lang="en-GB" dirty="0" smtClean="0"/>
                </a:br>
                <a:r>
                  <a:rPr lang="en-GB" dirty="0" smtClean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GB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/>
                          </a:rPr>
                          <m:t>𝑣</m:t>
                        </m:r>
                        <m:r>
                          <a:rPr lang="en-GB" i="1" dirty="0">
                            <a:latin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GB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GB" i="1" dirty="0"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en-GB" dirty="0">
                            <a:ea typeface="Cambria Math"/>
                          </a:rPr>
                          <m:t>, 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</m:d>
                        <m:r>
                          <a:rPr lang="en-GB" i="1">
                            <a:latin typeface="Cambria Math"/>
                            <a:ea typeface="Cambria Math"/>
                          </a:rPr>
                          <m:t>=0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b="1" dirty="0" err="1" smtClean="0">
                    <a:solidFill>
                      <a:srgbClr val="C00000"/>
                    </a:solidFill>
                  </a:rPr>
                  <a:t>Additivity</a:t>
                </a:r>
                <a:endParaRPr lang="en-GB" b="1" dirty="0" smtClean="0">
                  <a:solidFill>
                    <a:srgbClr val="C00000"/>
                  </a:solidFill>
                </a:endParaRPr>
              </a:p>
              <a:p>
                <a:r>
                  <a:rPr lang="en-GB" b="1" dirty="0" smtClean="0">
                    <a:solidFill>
                      <a:srgbClr val="C00000"/>
                    </a:solidFill>
                  </a:rPr>
                  <a:t>Null player </a:t>
                </a:r>
              </a:p>
              <a:p>
                <a:r>
                  <a:rPr lang="en-GB" b="1" dirty="0" smtClean="0">
                    <a:solidFill>
                      <a:srgbClr val="C00000"/>
                    </a:solidFill>
                  </a:rPr>
                  <a:t>Efficiency</a:t>
                </a:r>
              </a:p>
              <a:p>
                <a:r>
                  <a:rPr lang="en-GB" b="1" dirty="0" smtClean="0">
                    <a:solidFill>
                      <a:srgbClr val="C00000"/>
                    </a:solidFill>
                  </a:rPr>
                  <a:t>Symmetry</a:t>
                </a:r>
              </a:p>
              <a:p>
                <a:r>
                  <a:rPr lang="en-GB" dirty="0" smtClean="0"/>
                  <a:t>Implied: </a:t>
                </a:r>
                <a:r>
                  <a:rPr lang="en-GB" b="1" dirty="0" smtClean="0">
                    <a:solidFill>
                      <a:srgbClr val="002060"/>
                    </a:solidFill>
                  </a:rPr>
                  <a:t>dummy</a:t>
                </a:r>
                <a:r>
                  <a:rPr lang="en-GB" dirty="0" smtClean="0"/>
                  <a:t>, </a:t>
                </a:r>
                <a:r>
                  <a:rPr lang="en-GB" b="1" dirty="0" smtClean="0">
                    <a:solidFill>
                      <a:srgbClr val="002060"/>
                    </a:solidFill>
                  </a:rPr>
                  <a:t>linearity</a:t>
                </a:r>
                <a:r>
                  <a:rPr lang="en-GB" dirty="0" smtClean="0"/>
                  <a:t>, </a:t>
                </a:r>
                <a:r>
                  <a:rPr lang="en-GB" b="1" dirty="0" smtClean="0">
                    <a:solidFill>
                      <a:srgbClr val="7030A0"/>
                    </a:solidFill>
                  </a:rPr>
                  <a:t>Monotonicity</a:t>
                </a:r>
                <a:r>
                  <a:rPr lang="en-GB" dirty="0" smtClean="0"/>
                  <a:t>.</a:t>
                </a:r>
              </a:p>
              <a:p>
                <a:pPr lvl="1"/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5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85800" y="3409950"/>
            <a:ext cx="6705600" cy="704850"/>
            <a:chOff x="685800" y="3409950"/>
            <a:chExt cx="6705600" cy="704850"/>
          </a:xfrm>
        </p:grpSpPr>
        <p:sp>
          <p:nvSpPr>
            <p:cNvPr id="16" name="Rounded Rectangle 15"/>
            <p:cNvSpPr/>
            <p:nvPr/>
          </p:nvSpPr>
          <p:spPr>
            <a:xfrm>
              <a:off x="685800" y="3409950"/>
              <a:ext cx="2209800" cy="704850"/>
            </a:xfrm>
            <a:prstGeom prst="roundRect">
              <a:avLst/>
            </a:prstGeom>
            <a:pattFill prst="wdUp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72200" y="3409950"/>
              <a:ext cx="1219200" cy="704850"/>
            </a:xfrm>
            <a:prstGeom prst="roundRect">
              <a:avLst/>
            </a:prstGeom>
            <a:pattFill prst="wdUp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Spectrum value [Alvarez Hellman Winter (2013+)]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Admissible coalitions, intervals.</a:t>
            </a:r>
            <a:endParaRPr lang="en-GB" dirty="0"/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>
            <a:off x="914400" y="37338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14400" y="360045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354580" y="360045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794760" y="360045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234940" y="360045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675120" y="360045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115300" y="360045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603008" y="3396302"/>
            <a:ext cx="3581400" cy="70485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Admissible coalitions: connected sets.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Shapley axioms</a:t>
            </a:r>
            <a:r>
              <a:rPr lang="en-GB" dirty="0" smtClean="0"/>
              <a:t> + </a:t>
            </a:r>
            <a:r>
              <a:rPr lang="en-GB" b="1" dirty="0" smtClean="0">
                <a:solidFill>
                  <a:srgbClr val="7030A0"/>
                </a:solidFill>
              </a:rPr>
              <a:t>monotonicity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667000" y="5029200"/>
            <a:ext cx="1066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2" idx="4"/>
          </p:cNvCxnSpPr>
          <p:nvPr/>
        </p:nvCxnSpPr>
        <p:spPr>
          <a:xfrm flipV="1">
            <a:off x="3733800" y="3867150"/>
            <a:ext cx="209550" cy="116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628900" y="563880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581400" y="491490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067300" y="483870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248400" y="384810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810000" y="360045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143500" y="300990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667500" y="5295900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10" idx="1"/>
            <a:endCxn id="12" idx="5"/>
          </p:cNvCxnSpPr>
          <p:nvPr/>
        </p:nvCxnSpPr>
        <p:spPr>
          <a:xfrm flipH="1" flipV="1">
            <a:off x="4037643" y="3828093"/>
            <a:ext cx="1068714" cy="1049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3" idx="3"/>
          </p:cNvCxnSpPr>
          <p:nvPr/>
        </p:nvCxnSpPr>
        <p:spPr>
          <a:xfrm flipV="1">
            <a:off x="4076700" y="3237543"/>
            <a:ext cx="1105857" cy="49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0"/>
            <a:endCxn id="13" idx="4"/>
          </p:cNvCxnSpPr>
          <p:nvPr/>
        </p:nvCxnSpPr>
        <p:spPr>
          <a:xfrm flipV="1">
            <a:off x="5200650" y="3276600"/>
            <a:ext cx="76200" cy="156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0"/>
            <a:endCxn id="11" idx="4"/>
          </p:cNvCxnSpPr>
          <p:nvPr/>
        </p:nvCxnSpPr>
        <p:spPr>
          <a:xfrm flipH="1" flipV="1">
            <a:off x="6381750" y="4114800"/>
            <a:ext cx="419100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2"/>
            <a:endCxn id="10" idx="6"/>
          </p:cNvCxnSpPr>
          <p:nvPr/>
        </p:nvCxnSpPr>
        <p:spPr>
          <a:xfrm flipH="1" flipV="1">
            <a:off x="5334000" y="4972050"/>
            <a:ext cx="13335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4694830" y="2770496"/>
            <a:ext cx="2579427" cy="3138985"/>
          </a:xfrm>
          <a:custGeom>
            <a:avLst/>
            <a:gdLst>
              <a:gd name="connsiteX0" fmla="*/ 1583140 w 2579427"/>
              <a:gd name="connsiteY0" fmla="*/ 887104 h 3138985"/>
              <a:gd name="connsiteX1" fmla="*/ 1023582 w 2579427"/>
              <a:gd name="connsiteY1" fmla="*/ 1583140 h 3138985"/>
              <a:gd name="connsiteX2" fmla="*/ 873457 w 2579427"/>
              <a:gd name="connsiteY2" fmla="*/ 54591 h 3138985"/>
              <a:gd name="connsiteX3" fmla="*/ 327546 w 2579427"/>
              <a:gd name="connsiteY3" fmla="*/ 0 h 3138985"/>
              <a:gd name="connsiteX4" fmla="*/ 0 w 2579427"/>
              <a:gd name="connsiteY4" fmla="*/ 2579426 h 3138985"/>
              <a:gd name="connsiteX5" fmla="*/ 2429301 w 2579427"/>
              <a:gd name="connsiteY5" fmla="*/ 3138985 h 3138985"/>
              <a:gd name="connsiteX6" fmla="*/ 2579427 w 2579427"/>
              <a:gd name="connsiteY6" fmla="*/ 2388358 h 3138985"/>
              <a:gd name="connsiteX7" fmla="*/ 1978925 w 2579427"/>
              <a:gd name="connsiteY7" fmla="*/ 750626 h 3138985"/>
              <a:gd name="connsiteX8" fmla="*/ 1583140 w 2579427"/>
              <a:gd name="connsiteY8" fmla="*/ 887104 h 313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9427" h="3138985">
                <a:moveTo>
                  <a:pt x="1583140" y="887104"/>
                </a:moveTo>
                <a:lnTo>
                  <a:pt x="1023582" y="1583140"/>
                </a:lnTo>
                <a:lnTo>
                  <a:pt x="873457" y="54591"/>
                </a:lnTo>
                <a:lnTo>
                  <a:pt x="327546" y="0"/>
                </a:lnTo>
                <a:lnTo>
                  <a:pt x="0" y="2579426"/>
                </a:lnTo>
                <a:lnTo>
                  <a:pt x="2429301" y="3138985"/>
                </a:lnTo>
                <a:lnTo>
                  <a:pt x="2579427" y="2388358"/>
                </a:lnTo>
                <a:lnTo>
                  <a:pt x="1978925" y="750626"/>
                </a:lnTo>
                <a:lnTo>
                  <a:pt x="1583140" y="887104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Graph values always exist and are not unique (generally).</a:t>
            </a:r>
          </a:p>
          <a:p>
            <a:r>
              <a:rPr lang="en-GB" dirty="0" smtClean="0"/>
              <a:t>On some graphs the value is unique.</a:t>
            </a:r>
          </a:p>
          <a:p>
            <a:pPr lvl="1"/>
            <a:r>
              <a:rPr lang="en-GB" dirty="0" smtClean="0"/>
              <a:t>Complete graph – </a:t>
            </a:r>
            <a:r>
              <a:rPr lang="en-GB" dirty="0"/>
              <a:t>S</a:t>
            </a:r>
            <a:r>
              <a:rPr lang="en-GB" dirty="0" smtClean="0"/>
              <a:t>hapley value.</a:t>
            </a:r>
          </a:p>
          <a:p>
            <a:pPr lvl="1"/>
            <a:r>
              <a:rPr lang="en-GB" dirty="0" smtClean="0"/>
              <a:t>Line – Spectrum value is one of the graph values.</a:t>
            </a:r>
          </a:p>
          <a:p>
            <a:pPr lvl="1"/>
            <a:r>
              <a:rPr lang="en-GB" dirty="0" smtClean="0"/>
              <a:t>Cycle – unique but different from the Shapley value.</a:t>
            </a:r>
            <a:endParaRPr lang="en-GB" dirty="0"/>
          </a:p>
          <a:p>
            <a:r>
              <a:rPr lang="en-GB" b="1" dirty="0" smtClean="0">
                <a:solidFill>
                  <a:srgbClr val="002060"/>
                </a:solidFill>
              </a:rPr>
              <a:t>Linearity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/>
              <a:t>&amp; </a:t>
            </a:r>
            <a:r>
              <a:rPr lang="en-GB" b="1" dirty="0" smtClean="0">
                <a:solidFill>
                  <a:srgbClr val="7030A0"/>
                </a:solidFill>
              </a:rPr>
              <a:t>Monotonicity</a:t>
            </a:r>
            <a:r>
              <a:rPr lang="en-GB" dirty="0" smtClean="0"/>
              <a:t> are implied </a:t>
            </a:r>
            <a:r>
              <a:rPr lang="en-GB" dirty="0" err="1" smtClean="0"/>
              <a:t>iff</a:t>
            </a:r>
            <a:r>
              <a:rPr lang="en-GB" dirty="0" smtClean="0"/>
              <a:t> the graph value is unique.</a:t>
            </a:r>
          </a:p>
        </p:txBody>
      </p:sp>
    </p:spTree>
    <p:extLst>
      <p:ext uri="{BB962C8B-B14F-4D97-AF65-F5344CB8AC3E}">
        <p14:creationId xmlns:p14="http://schemas.microsoft.com/office/powerpoint/2010/main" val="20832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Myerson (77,80). Graphs and cooperation.</a:t>
            </a:r>
          </a:p>
          <a:p>
            <a:r>
              <a:rPr lang="en-GB" dirty="0" err="1" smtClean="0"/>
              <a:t>Dubey</a:t>
            </a:r>
            <a:r>
              <a:rPr lang="en-GB" dirty="0" smtClean="0"/>
              <a:t> &amp; Weber (77), Weber (88). Probabilistic values.</a:t>
            </a:r>
          </a:p>
          <a:p>
            <a:r>
              <a:rPr lang="en-GB" dirty="0" smtClean="0"/>
              <a:t>Bilbao &amp; Edelman (2000). Convex geometries.</a:t>
            </a:r>
          </a:p>
          <a:p>
            <a:r>
              <a:rPr lang="en-GB" dirty="0" smtClean="0"/>
              <a:t>Alvarez </a:t>
            </a:r>
            <a:r>
              <a:rPr lang="en-GB" dirty="0"/>
              <a:t>Hellman Winter (2013</a:t>
            </a:r>
            <a:r>
              <a:rPr lang="en-GB" dirty="0" smtClean="0"/>
              <a:t>+). Spectrum value.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Unrelated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Jackson (2005). Network games.</a:t>
            </a:r>
          </a:p>
          <a:p>
            <a:r>
              <a:rPr lang="en-GB" dirty="0" smtClean="0"/>
              <a:t>Forges &amp; Serrano (2011). Incomplete information.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26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oalitional games on a graph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b="0" i="1" dirty="0" smtClean="0">
                    <a:latin typeface="Cambria Math"/>
                  </a:rPr>
                  <a:t> </a:t>
                </a:r>
                <a:r>
                  <a:rPr lang="en-GB" dirty="0" smtClean="0"/>
                  <a:t>players.</a:t>
                </a:r>
                <a:endParaRPr lang="en-GB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GB" dirty="0" smtClean="0"/>
                  <a:t>, connected graph.</a:t>
                </a: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𝒜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⊂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connected</m:t>
                        </m:r>
                      </m:e>
                    </m:d>
                  </m:oMath>
                </a14:m>
                <a:r>
                  <a:rPr lang="en-GB" dirty="0" smtClean="0"/>
                  <a:t>, admissible coalitions.</a:t>
                </a: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𝒜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</m:d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en-GB" dirty="0" smtClean="0"/>
                  <a:t>, (TU) coalitional games 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𝑣</m:t>
                    </m:r>
                    <m:r>
                      <a:rPr lang="en-GB" i="1">
                        <a:latin typeface="Cambria Math"/>
                      </a:rPr>
                      <m:t>,</m:t>
                    </m:r>
                    <m:r>
                      <a:rPr lang="en-GB" i="1">
                        <a:latin typeface="Cambria Math"/>
                      </a:rPr>
                      <m:t>𝑢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GB" dirty="0"/>
                  <a:t> are isomorphic if there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𝒜𝓊𝓉</m:t>
                    </m:r>
                    <m:r>
                      <a:rPr lang="en-GB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  <a:ea typeface="Cambria Math"/>
                      </a:rPr>
                      <m:t>G</m:t>
                    </m:r>
                    <m:r>
                      <a:rPr lang="en-GB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/>
                  <a:t>, such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𝑢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∘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GB" dirty="0"/>
                  <a:t>, namely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/>
                      </a:rPr>
                      <m:t>, 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𝒜</m:t>
                    </m:r>
                    <m:d>
                      <m:d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GB" i="1" dirty="0" smtClean="0">
                  <a:latin typeface="Cambria Math"/>
                  <a:ea typeface="Cambria Math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067" r="-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4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</TotalTime>
  <Words>910</Words>
  <Application>Microsoft Office PowerPoint</Application>
  <PresentationFormat>On-screen Show (4:3)</PresentationFormat>
  <Paragraphs>140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Graph Value for Cooperative Games</vt:lpstr>
      <vt:lpstr>(TU) Coalitional Games</vt:lpstr>
      <vt:lpstr>Shapley value</vt:lpstr>
      <vt:lpstr>Spectrum value [Alvarez Hellman Winter (2013+)]</vt:lpstr>
      <vt:lpstr>Graph value</vt:lpstr>
      <vt:lpstr>Highlights</vt:lpstr>
      <vt:lpstr>Related literature</vt:lpstr>
      <vt:lpstr>Unrelated literature</vt:lpstr>
      <vt:lpstr>Coalitional games on a graph</vt:lpstr>
      <vt:lpstr>Graph values</vt:lpstr>
      <vt:lpstr>Existence [Edelman &amp; Bilbao (2000)]</vt:lpstr>
      <vt:lpstr>Characterization</vt:lpstr>
      <vt:lpstr>Examples</vt:lpstr>
      <vt:lpstr>Uniqueness</vt:lpstr>
      <vt:lpstr>Uniqueness and implied properties</vt:lpstr>
      <vt:lpstr>Proof outlines – Theorem 1 </vt:lpstr>
      <vt:lpstr>Linearity + Null player</vt:lpstr>
      <vt:lpstr>Linearity + Dummy</vt:lpstr>
      <vt:lpstr>Linearity + Dummy + Monotonicity</vt:lpstr>
      <vt:lpstr>Linearity + Null player + Efficiency</vt:lpstr>
      <vt:lpstr>Linearity + Null player + Efficiency</vt:lpstr>
      <vt:lpstr>Theorem 4 – proof outlines</vt:lpstr>
      <vt:lpstr>Proof of Theorem 4 – step 1</vt:lpstr>
      <vt:lpstr>Proof of Theorem 4 – step 2</vt:lpstr>
      <vt:lpstr>Future research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Peretz</dc:creator>
  <cp:lastModifiedBy>rON</cp:lastModifiedBy>
  <cp:revision>92</cp:revision>
  <dcterms:created xsi:type="dcterms:W3CDTF">2006-08-16T00:00:00Z</dcterms:created>
  <dcterms:modified xsi:type="dcterms:W3CDTF">2014-05-06T21:45:29Z</dcterms:modified>
</cp:coreProperties>
</file>