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6" r:id="rId2"/>
    <p:sldId id="258" r:id="rId3"/>
    <p:sldId id="257" r:id="rId4"/>
    <p:sldId id="259" r:id="rId5"/>
    <p:sldId id="273" r:id="rId6"/>
    <p:sldId id="274" r:id="rId7"/>
    <p:sldId id="277" r:id="rId8"/>
    <p:sldId id="261" r:id="rId9"/>
    <p:sldId id="278" r:id="rId10"/>
    <p:sldId id="262" r:id="rId11"/>
    <p:sldId id="263" r:id="rId12"/>
    <p:sldId id="265" r:id="rId13"/>
    <p:sldId id="266" r:id="rId14"/>
    <p:sldId id="269" r:id="rId15"/>
    <p:sldId id="270" r:id="rId16"/>
    <p:sldId id="271" r:id="rId17"/>
    <p:sldId id="272" r:id="rId18"/>
    <p:sldId id="275" r:id="rId19"/>
  </p:sldIdLst>
  <p:sldSz cx="9144000" cy="6858000" type="screen4x3"/>
  <p:notesSz cx="6877050" cy="100028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9" d="100"/>
          <a:sy n="109" d="100"/>
        </p:scale>
        <p:origin x="16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97313" y="0"/>
            <a:ext cx="2979737" cy="500063"/>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9737" cy="500063"/>
          </a:xfrm>
          <a:prstGeom prst="rect">
            <a:avLst/>
          </a:prstGeom>
        </p:spPr>
        <p:txBody>
          <a:bodyPr vert="horz" lIns="91440" tIns="45720" rIns="91440" bIns="45720" rtlCol="1"/>
          <a:lstStyle>
            <a:lvl1pPr algn="l">
              <a:defRPr sz="1200"/>
            </a:lvl1pPr>
          </a:lstStyle>
          <a:p>
            <a:fld id="{C2CF67D1-0D19-4970-800B-8CE949D4B489}" type="datetimeFigureOut">
              <a:rPr lang="he-IL" smtClean="0"/>
              <a:t>י"ב/אלול/תשע"ז</a:t>
            </a:fld>
            <a:endParaRPr lang="he-IL"/>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7388" y="4751388"/>
            <a:ext cx="5502275" cy="4500562"/>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97313" y="9501188"/>
            <a:ext cx="2979737" cy="500062"/>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9501188"/>
            <a:ext cx="2979737" cy="500062"/>
          </a:xfrm>
          <a:prstGeom prst="rect">
            <a:avLst/>
          </a:prstGeom>
        </p:spPr>
        <p:txBody>
          <a:bodyPr vert="horz" lIns="91440" tIns="45720" rIns="91440" bIns="45720" rtlCol="1" anchor="b"/>
          <a:lstStyle>
            <a:lvl1pPr algn="l">
              <a:defRPr sz="1200"/>
            </a:lvl1pPr>
          </a:lstStyle>
          <a:p>
            <a:fld id="{6127F484-AC08-4030-803D-C1CE770BD682}" type="slidenum">
              <a:rPr lang="he-IL" smtClean="0"/>
              <a:t>‹#›</a:t>
            </a:fld>
            <a:endParaRPr lang="he-IL"/>
          </a:p>
        </p:txBody>
      </p:sp>
    </p:spTree>
    <p:extLst>
      <p:ext uri="{BB962C8B-B14F-4D97-AF65-F5344CB8AC3E}">
        <p14:creationId xmlns:p14="http://schemas.microsoft.com/office/powerpoint/2010/main" val="26563409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52DF7280-8465-4033-9AC1-6182E04D1323}" type="datetime8">
              <a:rPr lang="he-IL" smtClean="0"/>
              <a:t>03 ספטמבר 17</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229415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914FE7C0-C161-41E0-B93C-B458CC1690CC}" type="datetime8">
              <a:rPr lang="he-IL" smtClean="0"/>
              <a:t>03 ספטמבר 17</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39662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BEB84938-04F3-4797-BC8F-D64E7B0F4205}" type="datetime8">
              <a:rPr lang="he-IL" smtClean="0"/>
              <a:t>03 ספטמבר 17</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230780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DF1157D2-952D-479A-88D1-B73F1F80C126}" type="datetime8">
              <a:rPr lang="he-IL" smtClean="0"/>
              <a:t>03 ספטמבר 17</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281065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F1669F-CD10-4610-813C-9E28243BF265}" type="datetime8">
              <a:rPr lang="he-IL" smtClean="0"/>
              <a:t>03 ספטמבר 17</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102072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7B96E55C-6164-4106-92FF-7991E6157768}" type="datetime8">
              <a:rPr lang="he-IL" smtClean="0"/>
              <a:t>03 ספטמבר 17</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67344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3AE97526-2FB9-4D31-BB9B-5BD06479B522}" type="datetime8">
              <a:rPr lang="he-IL" smtClean="0"/>
              <a:t>03 ספטמבר 17</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314236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DCC65911-7A50-40CE-A702-3A73AE1D6978}" type="datetime8">
              <a:rPr lang="he-IL" smtClean="0"/>
              <a:t>03 ספטמבר 17</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362054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D37EE-796F-43FB-A2B6-252835F42212}" type="datetime8">
              <a:rPr lang="he-IL" smtClean="0"/>
              <a:t>03 ספטמבר 17</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276317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48C1D-2277-47FD-A23C-2319CFF9E5FD}" type="datetime8">
              <a:rPr lang="he-IL" smtClean="0"/>
              <a:t>03 ספטמבר 17</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234623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6B1BC-A995-4F26-85B5-A517E6A093B1}" type="datetime8">
              <a:rPr lang="he-IL" smtClean="0"/>
              <a:t>03 ספטמבר 17</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C23DFDC-EEC3-4B0E-97D6-0A51B95AACD2}" type="slidenum">
              <a:rPr lang="he-IL" smtClean="0"/>
              <a:t>‹#›</a:t>
            </a:fld>
            <a:endParaRPr lang="he-IL"/>
          </a:p>
        </p:txBody>
      </p:sp>
    </p:spTree>
    <p:extLst>
      <p:ext uri="{BB962C8B-B14F-4D97-AF65-F5344CB8AC3E}">
        <p14:creationId xmlns:p14="http://schemas.microsoft.com/office/powerpoint/2010/main" val="387042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F7C0A6-A6F0-4EF8-92AA-84A97D4ABA74}" type="datetime8">
              <a:rPr lang="he-IL" smtClean="0"/>
              <a:t>03 ספטמבר 17</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C23DFDC-EEC3-4B0E-97D6-0A51B95AACD2}" type="slidenum">
              <a:rPr lang="he-IL" smtClean="0"/>
              <a:t>‹#›</a:t>
            </a:fld>
            <a:endParaRPr lang="he-IL"/>
          </a:p>
        </p:txBody>
      </p:sp>
    </p:spTree>
    <p:extLst>
      <p:ext uri="{BB962C8B-B14F-4D97-AF65-F5344CB8AC3E}">
        <p14:creationId xmlns:p14="http://schemas.microsoft.com/office/powerpoint/2010/main" val="345602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0"/>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Evolution of Modern Growth Theory:</a:t>
            </a:r>
            <a:br>
              <a:rPr lang="en-US" sz="3600" dirty="0" smtClean="0"/>
            </a:br>
            <a:r>
              <a:rPr lang="en-US" sz="3600" dirty="0" smtClean="0"/>
              <a:t>Documents and Recollections</a:t>
            </a:r>
            <a:br>
              <a:rPr lang="en-US" sz="3600" dirty="0" smtClean="0"/>
            </a:br>
            <a:r>
              <a:rPr lang="en-US" sz="3600" dirty="0" smtClean="0"/>
              <a:t>Warren Young</a:t>
            </a:r>
            <a:br>
              <a:rPr lang="en-US" sz="3600" dirty="0" smtClean="0"/>
            </a:br>
            <a:r>
              <a:rPr lang="en-US" sz="3600" dirty="0" smtClean="0"/>
              <a:t>Stephen Spear</a:t>
            </a: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endParaRPr lang="he-IL" sz="3600" dirty="0"/>
          </a:p>
        </p:txBody>
      </p:sp>
      <p:sp>
        <p:nvSpPr>
          <p:cNvPr id="3" name="Subtitle 2"/>
          <p:cNvSpPr>
            <a:spLocks noGrp="1"/>
          </p:cNvSpPr>
          <p:nvPr>
            <p:ph type="subTitle" idx="1"/>
          </p:nvPr>
        </p:nvSpPr>
        <p:spPr/>
        <p:txBody>
          <a:bodyPr>
            <a:normAutofit/>
          </a:bodyPr>
          <a:lstStyle/>
          <a:p>
            <a:pPr rtl="0"/>
            <a:endParaRPr lang="en-US" sz="2800" dirty="0" smtClean="0">
              <a:cs typeface="+mj-cs"/>
            </a:endParaRPr>
          </a:p>
        </p:txBody>
      </p:sp>
      <p:sp>
        <p:nvSpPr>
          <p:cNvPr id="4" name="Slide Number Placeholder 3"/>
          <p:cNvSpPr>
            <a:spLocks noGrp="1"/>
          </p:cNvSpPr>
          <p:nvPr>
            <p:ph type="sldNum" sz="quarter" idx="12"/>
          </p:nvPr>
        </p:nvSpPr>
        <p:spPr/>
        <p:txBody>
          <a:bodyPr/>
          <a:lstStyle/>
          <a:p>
            <a:fld id="{BC23DFDC-EEC3-4B0E-97D6-0A51B95AACD2}" type="slidenum">
              <a:rPr lang="he-IL" smtClean="0"/>
              <a:t>1</a:t>
            </a:fld>
            <a:endParaRPr lang="he-IL"/>
          </a:p>
        </p:txBody>
      </p:sp>
    </p:spTree>
    <p:extLst>
      <p:ext uri="{BB962C8B-B14F-4D97-AF65-F5344CB8AC3E}">
        <p14:creationId xmlns:p14="http://schemas.microsoft.com/office/powerpoint/2010/main" val="3526993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1600" b="1" smtClean="0">
                <a:latin typeface="Optima-Bold"/>
              </a:rPr>
              <a:t>“TWO-SECTOR </a:t>
            </a:r>
            <a:r>
              <a:rPr lang="en-US" sz="1600" b="1" dirty="0">
                <a:latin typeface="Optima-Bold"/>
              </a:rPr>
              <a:t>GROWTH, </a:t>
            </a:r>
            <a:r>
              <a:rPr lang="en-US" sz="1600" b="1" dirty="0" smtClean="0">
                <a:latin typeface="Optima-Bold"/>
              </a:rPr>
              <a:t>OPTIMAL GROWTH</a:t>
            </a:r>
            <a:r>
              <a:rPr lang="en-US" sz="1600" b="1" dirty="0">
                <a:latin typeface="Optima-Bold"/>
              </a:rPr>
              <a:t>, AND THE </a:t>
            </a:r>
            <a:r>
              <a:rPr lang="en-US" sz="1600" b="1" dirty="0" smtClean="0">
                <a:latin typeface="Optima-Bold"/>
              </a:rPr>
              <a:t>TURNPIKE: AMALGAMATION </a:t>
            </a:r>
            <a:r>
              <a:rPr lang="en-US" sz="1600" b="1" smtClean="0">
                <a:latin typeface="Optima-Bold"/>
              </a:rPr>
              <a:t>AND METAMORPHOSIS”</a:t>
            </a:r>
            <a:endParaRPr lang="he-IL" sz="1600" dirty="0">
              <a:latin typeface="MS Outlook" panose="05010100010000000000" pitchFamily="2" charset="2"/>
            </a:endParaRPr>
          </a:p>
        </p:txBody>
      </p:sp>
      <p:sp>
        <p:nvSpPr>
          <p:cNvPr id="3" name="Content Placeholder 2"/>
          <p:cNvSpPr>
            <a:spLocks noGrp="1"/>
          </p:cNvSpPr>
          <p:nvPr>
            <p:ph idx="1"/>
          </p:nvPr>
        </p:nvSpPr>
        <p:spPr/>
        <p:txBody>
          <a:bodyPr>
            <a:normAutofit lnSpcReduction="10000"/>
          </a:bodyPr>
          <a:lstStyle/>
          <a:p>
            <a:pPr marL="0" indent="0" algn="l" rtl="0">
              <a:buNone/>
            </a:pPr>
            <a:r>
              <a:rPr lang="en-US" sz="2000" dirty="0" smtClean="0">
                <a:latin typeface="Times-Roman"/>
              </a:rPr>
              <a:t>-This </a:t>
            </a:r>
            <a:r>
              <a:rPr lang="en-US" sz="2000" dirty="0">
                <a:latin typeface="Times-Roman"/>
              </a:rPr>
              <a:t>paper deals with the development of growth models from the optimal </a:t>
            </a:r>
            <a:r>
              <a:rPr lang="en-US" sz="2000" dirty="0" smtClean="0">
                <a:latin typeface="Times-Roman"/>
              </a:rPr>
              <a:t>one-sector neoclassical </a:t>
            </a:r>
            <a:r>
              <a:rPr lang="en-US" sz="2000" dirty="0">
                <a:latin typeface="Times-Roman"/>
              </a:rPr>
              <a:t>approach of </a:t>
            </a:r>
            <a:r>
              <a:rPr lang="en-US" sz="2000" dirty="0" smtClean="0">
                <a:latin typeface="Times-Roman"/>
              </a:rPr>
              <a:t>Cass–</a:t>
            </a:r>
            <a:r>
              <a:rPr lang="en-US" sz="2000" dirty="0" err="1" smtClean="0">
                <a:latin typeface="Times-Roman"/>
              </a:rPr>
              <a:t>Malinvaud</a:t>
            </a:r>
            <a:r>
              <a:rPr lang="en-US" sz="2000" dirty="0" smtClean="0">
                <a:latin typeface="Times-Roman"/>
              </a:rPr>
              <a:t>–Koopmans </a:t>
            </a:r>
            <a:r>
              <a:rPr lang="en-US" sz="2000" dirty="0">
                <a:latin typeface="Times-Roman"/>
              </a:rPr>
              <a:t>vintage, through </a:t>
            </a:r>
            <a:r>
              <a:rPr lang="en-US" sz="2000" dirty="0" smtClean="0">
                <a:latin typeface="Times-Roman"/>
              </a:rPr>
              <a:t>two-sector, multisector</a:t>
            </a:r>
            <a:r>
              <a:rPr lang="en-US" sz="2000" dirty="0">
                <a:latin typeface="Times-Roman"/>
              </a:rPr>
              <a:t>, and turnpike models, and proceeds to discuss their displacement by </a:t>
            </a:r>
            <a:r>
              <a:rPr lang="en-US" sz="2000" dirty="0" smtClean="0">
                <a:latin typeface="Times-Roman"/>
              </a:rPr>
              <a:t>the single-sector </a:t>
            </a:r>
            <a:r>
              <a:rPr lang="en-US" sz="2000" dirty="0">
                <a:latin typeface="Times-Roman"/>
              </a:rPr>
              <a:t>stochastic growth model. </a:t>
            </a:r>
            <a:endParaRPr lang="en-US" sz="2000" dirty="0" smtClean="0">
              <a:latin typeface="Times-Roman"/>
            </a:endParaRPr>
          </a:p>
          <a:p>
            <a:pPr marL="0" indent="0" algn="l" rtl="0">
              <a:buNone/>
            </a:pPr>
            <a:r>
              <a:rPr lang="en-US" sz="2000" dirty="0" smtClean="0">
                <a:latin typeface="Times-Roman"/>
              </a:rPr>
              <a:t>-We </a:t>
            </a:r>
            <a:r>
              <a:rPr lang="en-US" sz="2000" dirty="0">
                <a:latin typeface="Times-Roman"/>
              </a:rPr>
              <a:t>also focus on the definitional shift </a:t>
            </a:r>
            <a:r>
              <a:rPr lang="en-US" sz="2000" dirty="0" smtClean="0">
                <a:latin typeface="Times-Roman"/>
              </a:rPr>
              <a:t>regarding the </a:t>
            </a:r>
            <a:r>
              <a:rPr lang="en-US" sz="2000" dirty="0">
                <a:latin typeface="Times-Roman"/>
              </a:rPr>
              <a:t>turnpike. This is done by surveying both unpublished and published work by </a:t>
            </a:r>
            <a:r>
              <a:rPr lang="en-US" sz="2000" dirty="0" err="1">
                <a:latin typeface="Times-Roman"/>
              </a:rPr>
              <a:t>Uzawa</a:t>
            </a:r>
            <a:r>
              <a:rPr lang="en-US" sz="2000" dirty="0">
                <a:latin typeface="Times-Roman"/>
              </a:rPr>
              <a:t>,</a:t>
            </a:r>
          </a:p>
          <a:p>
            <a:pPr marL="0" indent="0" algn="l" rtl="0">
              <a:buNone/>
            </a:pPr>
            <a:r>
              <a:rPr lang="en-US" sz="2000" dirty="0" smtClean="0">
                <a:latin typeface="Times-Roman"/>
              </a:rPr>
              <a:t>Cass</a:t>
            </a:r>
            <a:r>
              <a:rPr lang="en-US" sz="2000" dirty="0">
                <a:latin typeface="Times-Roman"/>
              </a:rPr>
              <a:t>, Koopmans, and McKenzie regarding growth and the turnpike, the </a:t>
            </a:r>
            <a:r>
              <a:rPr lang="en-US" sz="2000" dirty="0" smtClean="0">
                <a:latin typeface="Times-Roman"/>
              </a:rPr>
              <a:t>      cross-fertilization between </a:t>
            </a:r>
            <a:r>
              <a:rPr lang="en-US" sz="2000" dirty="0">
                <a:latin typeface="Times-Roman"/>
              </a:rPr>
              <a:t>them, and how this brought about the conflation of optimality and the </a:t>
            </a:r>
            <a:r>
              <a:rPr lang="en-US" sz="2000" dirty="0" smtClean="0">
                <a:latin typeface="Times-Roman"/>
              </a:rPr>
              <a:t>turnpike, and </a:t>
            </a:r>
            <a:r>
              <a:rPr lang="en-US" sz="2000" dirty="0">
                <a:latin typeface="Times-Roman"/>
              </a:rPr>
              <a:t>the metamorphosis of the notion of the turnpike, from that of </a:t>
            </a:r>
            <a:r>
              <a:rPr lang="en-US" sz="2000" dirty="0" err="1" smtClean="0">
                <a:latin typeface="Times-Roman"/>
              </a:rPr>
              <a:t>Dorfman</a:t>
            </a:r>
            <a:r>
              <a:rPr lang="en-US" sz="2000" dirty="0" smtClean="0">
                <a:latin typeface="Times-Roman"/>
              </a:rPr>
              <a:t>–Samuelson-Solow</a:t>
            </a:r>
            <a:r>
              <a:rPr lang="en-US" sz="2000" dirty="0">
                <a:latin typeface="Times-Roman"/>
              </a:rPr>
              <a:t>, to the Koopmans–McKenzie “amalgam” of models. </a:t>
            </a:r>
            <a:endParaRPr lang="en-US" sz="2000" dirty="0" smtClean="0">
              <a:latin typeface="Times-Roman"/>
            </a:endParaRPr>
          </a:p>
          <a:p>
            <a:pPr marL="0" indent="0" algn="l" rtl="0">
              <a:buNone/>
            </a:pPr>
            <a:r>
              <a:rPr lang="en-US" sz="2000" dirty="0" smtClean="0">
                <a:latin typeface="Times-Roman"/>
              </a:rPr>
              <a:t>-Finally</a:t>
            </a:r>
            <a:r>
              <a:rPr lang="en-US" sz="2000" dirty="0">
                <a:latin typeface="Times-Roman"/>
              </a:rPr>
              <a:t>, the appearance </a:t>
            </a:r>
            <a:r>
              <a:rPr lang="en-US" sz="2000" dirty="0" smtClean="0">
                <a:latin typeface="Times-Roman"/>
              </a:rPr>
              <a:t>of endogenous </a:t>
            </a:r>
            <a:r>
              <a:rPr lang="en-US" sz="2000" dirty="0">
                <a:latin typeface="Times-Roman"/>
              </a:rPr>
              <a:t>growth models, based on the work of Shell and </a:t>
            </a:r>
            <a:r>
              <a:rPr lang="en-US" sz="2000" dirty="0" err="1">
                <a:latin typeface="Times-Roman"/>
              </a:rPr>
              <a:t>Uzawa</a:t>
            </a:r>
            <a:r>
              <a:rPr lang="en-US" sz="2000" dirty="0">
                <a:latin typeface="Times-Roman"/>
              </a:rPr>
              <a:t>, is dealt with.</a:t>
            </a:r>
            <a:endParaRPr lang="he-IL" sz="2000" dirty="0">
              <a:cs typeface="+mj-cs"/>
            </a:endParaRPr>
          </a:p>
        </p:txBody>
      </p:sp>
      <p:sp>
        <p:nvSpPr>
          <p:cNvPr id="4" name="Slide Number Placeholder 3"/>
          <p:cNvSpPr>
            <a:spLocks noGrp="1"/>
          </p:cNvSpPr>
          <p:nvPr>
            <p:ph type="sldNum" sz="quarter" idx="12"/>
          </p:nvPr>
        </p:nvSpPr>
        <p:spPr/>
        <p:txBody>
          <a:bodyPr/>
          <a:lstStyle/>
          <a:p>
            <a:fld id="{BC23DFDC-EEC3-4B0E-97D6-0A51B95AACD2}" type="slidenum">
              <a:rPr lang="he-IL" smtClean="0"/>
              <a:t>10</a:t>
            </a:fld>
            <a:endParaRPr lang="he-IL"/>
          </a:p>
        </p:txBody>
      </p:sp>
    </p:spTree>
    <p:extLst>
      <p:ext uri="{BB962C8B-B14F-4D97-AF65-F5344CB8AC3E}">
        <p14:creationId xmlns:p14="http://schemas.microsoft.com/office/powerpoint/2010/main" val="247113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000" b="1" dirty="0" smtClean="0">
                <a:latin typeface="Optima-Bold"/>
              </a:rPr>
              <a:t>“GENERALIZATIONS </a:t>
            </a:r>
            <a:r>
              <a:rPr lang="en-US" sz="2000" b="1" dirty="0">
                <a:latin typeface="Optima-Bold"/>
              </a:rPr>
              <a:t>OF </a:t>
            </a:r>
            <a:r>
              <a:rPr lang="en-US" sz="2000" b="1" dirty="0" smtClean="0">
                <a:latin typeface="Optima-Bold"/>
              </a:rPr>
              <a:t>OPTIMAL GROWTH </a:t>
            </a:r>
            <a:r>
              <a:rPr lang="en-US" sz="2000" b="1" dirty="0">
                <a:latin typeface="Optima-Bold"/>
              </a:rPr>
              <a:t>THEORY: </a:t>
            </a:r>
            <a:r>
              <a:rPr lang="en-US" sz="2000" b="1" dirty="0" smtClean="0">
                <a:latin typeface="Optima-Bold"/>
              </a:rPr>
              <a:t/>
            </a:r>
            <a:br>
              <a:rPr lang="en-US" sz="2000" b="1" dirty="0" smtClean="0">
                <a:latin typeface="Optima-Bold"/>
              </a:rPr>
            </a:br>
            <a:r>
              <a:rPr lang="en-US" sz="2000" b="1" dirty="0" smtClean="0">
                <a:latin typeface="Optima-Bold"/>
              </a:rPr>
              <a:t>STOCHASTIC MODELS</a:t>
            </a:r>
            <a:r>
              <a:rPr lang="en-US" sz="2000" b="1" dirty="0">
                <a:latin typeface="Optima-Bold"/>
              </a:rPr>
              <a:t>, MATHEMATICS, </a:t>
            </a:r>
            <a:r>
              <a:rPr lang="en-US" sz="2000" b="1" dirty="0" smtClean="0">
                <a:latin typeface="Optima-Bold"/>
              </a:rPr>
              <a:t>AND METASYNTHESIS”</a:t>
            </a:r>
            <a:endParaRPr lang="he-IL" sz="2000" dirty="0"/>
          </a:p>
        </p:txBody>
      </p:sp>
      <p:sp>
        <p:nvSpPr>
          <p:cNvPr id="3" name="Content Placeholder 2"/>
          <p:cNvSpPr>
            <a:spLocks noGrp="1"/>
          </p:cNvSpPr>
          <p:nvPr>
            <p:ph idx="1"/>
          </p:nvPr>
        </p:nvSpPr>
        <p:spPr/>
        <p:txBody>
          <a:bodyPr>
            <a:normAutofit/>
          </a:bodyPr>
          <a:lstStyle/>
          <a:p>
            <a:pPr marL="0" lvl="0" indent="0" algn="l" rtl="0">
              <a:buNone/>
            </a:pPr>
            <a:r>
              <a:rPr lang="en-US" sz="2000" dirty="0" smtClean="0">
                <a:latin typeface="Times-Roman"/>
              </a:rPr>
              <a:t>-This </a:t>
            </a:r>
            <a:r>
              <a:rPr lang="en-US" sz="2000" dirty="0">
                <a:latin typeface="Times-Roman"/>
              </a:rPr>
              <a:t>paper deals with the evolution of the “classical” growth research </a:t>
            </a:r>
            <a:r>
              <a:rPr lang="en-US" sz="2000" dirty="0" smtClean="0">
                <a:latin typeface="Times-Roman"/>
              </a:rPr>
              <a:t>program of </a:t>
            </a:r>
            <a:r>
              <a:rPr lang="en-US" sz="2000" dirty="0">
                <a:latin typeface="Times-Roman"/>
              </a:rPr>
              <a:t>Ramsey–Cass–Koopmans vintage via its stochastic “variants” and “generalizations</a:t>
            </a:r>
            <a:r>
              <a:rPr lang="en-US" sz="2000" dirty="0" smtClean="0">
                <a:latin typeface="Times-Roman"/>
              </a:rPr>
              <a:t>” [</a:t>
            </a:r>
            <a:r>
              <a:rPr lang="en-US" sz="2000" dirty="0">
                <a:latin typeface="Times-Roman"/>
              </a:rPr>
              <a:t>Samuelson (1976, note 1)]. Thus, here we trace the origins and </a:t>
            </a:r>
            <a:r>
              <a:rPr lang="en-US" sz="2000" dirty="0" smtClean="0">
                <a:latin typeface="Times-Roman"/>
              </a:rPr>
              <a:t>impact of </a:t>
            </a:r>
            <a:r>
              <a:rPr lang="en-US" sz="2000" dirty="0">
                <a:latin typeface="Times-Roman"/>
              </a:rPr>
              <a:t>the stochastic generalization that brought about a paradigm shift in </a:t>
            </a:r>
            <a:r>
              <a:rPr lang="en-US" sz="2000" dirty="0" smtClean="0">
                <a:latin typeface="Times-Roman"/>
              </a:rPr>
              <a:t>modern economics</a:t>
            </a:r>
            <a:r>
              <a:rPr lang="en-US" sz="2000" dirty="0">
                <a:latin typeface="Times-Roman"/>
              </a:rPr>
              <a:t>, and still generates significant research in the form of “</a:t>
            </a:r>
            <a:r>
              <a:rPr lang="en-US" sz="2000" dirty="0" smtClean="0">
                <a:latin typeface="Times-Roman"/>
              </a:rPr>
              <a:t>quantitative macroeconomics</a:t>
            </a:r>
            <a:r>
              <a:rPr lang="en-US" sz="2000" dirty="0">
                <a:latin typeface="Times-Roman"/>
              </a:rPr>
              <a:t>,” that is to say, “real business cycle theory” (RBC henceforth</a:t>
            </a:r>
            <a:r>
              <a:rPr lang="en-US" sz="2000" dirty="0" smtClean="0">
                <a:latin typeface="Times-Roman"/>
              </a:rPr>
              <a:t>),and </a:t>
            </a:r>
            <a:r>
              <a:rPr lang="en-US" sz="2000" dirty="0">
                <a:latin typeface="Times-Roman"/>
              </a:rPr>
              <a:t>its metamorphosis into the dynamic stochastic general equilibrium (</a:t>
            </a:r>
            <a:r>
              <a:rPr lang="en-US" sz="2000" dirty="0" smtClean="0">
                <a:latin typeface="Times-Roman"/>
              </a:rPr>
              <a:t>DSGE)approaches </a:t>
            </a:r>
            <a:r>
              <a:rPr lang="en-US" sz="2000" dirty="0">
                <a:latin typeface="Times-Roman"/>
              </a:rPr>
              <a:t>of both new classical and New Keynesian vintage. </a:t>
            </a:r>
            <a:endParaRPr lang="en-US" sz="1800" dirty="0" smtClean="0">
              <a:latin typeface="Times-Roman"/>
            </a:endParaRPr>
          </a:p>
          <a:p>
            <a:pPr lvl="8" algn="r" rtl="0"/>
            <a:r>
              <a:rPr lang="en-US" sz="600" dirty="0" smtClean="0">
                <a:latin typeface="Times-Roman"/>
              </a:rPr>
              <a:t>a</a:t>
            </a:r>
            <a:r>
              <a:rPr lang="en-US" sz="600" dirty="0">
                <a:latin typeface="Times-Roman"/>
              </a:rPr>
              <a:t>).</a:t>
            </a:r>
            <a:endParaRPr lang="he-IL" sz="600" dirty="0"/>
          </a:p>
        </p:txBody>
      </p:sp>
      <p:sp>
        <p:nvSpPr>
          <p:cNvPr id="4" name="Slide Number Placeholder 3"/>
          <p:cNvSpPr>
            <a:spLocks noGrp="1"/>
          </p:cNvSpPr>
          <p:nvPr>
            <p:ph type="sldNum" sz="quarter" idx="12"/>
          </p:nvPr>
        </p:nvSpPr>
        <p:spPr/>
        <p:txBody>
          <a:bodyPr/>
          <a:lstStyle/>
          <a:p>
            <a:fld id="{BC23DFDC-EEC3-4B0E-97D6-0A51B95AACD2}" type="slidenum">
              <a:rPr lang="he-IL" smtClean="0"/>
              <a:t>11</a:t>
            </a:fld>
            <a:endParaRPr lang="he-IL"/>
          </a:p>
        </p:txBody>
      </p:sp>
    </p:spTree>
    <p:extLst>
      <p:ext uri="{BB962C8B-B14F-4D97-AF65-F5344CB8AC3E}">
        <p14:creationId xmlns:p14="http://schemas.microsoft.com/office/powerpoint/2010/main" val="320052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800" dirty="0" smtClean="0"/>
              <a:t>Optimal stochastic growth models…continued</a:t>
            </a:r>
            <a:endParaRPr lang="he-IL" sz="2800" dirty="0"/>
          </a:p>
        </p:txBody>
      </p:sp>
      <p:sp>
        <p:nvSpPr>
          <p:cNvPr id="3" name="Content Placeholder 2"/>
          <p:cNvSpPr>
            <a:spLocks noGrp="1"/>
          </p:cNvSpPr>
          <p:nvPr>
            <p:ph idx="1"/>
          </p:nvPr>
        </p:nvSpPr>
        <p:spPr/>
        <p:txBody>
          <a:bodyPr>
            <a:normAutofit fontScale="77500" lnSpcReduction="20000"/>
          </a:bodyPr>
          <a:lstStyle/>
          <a:p>
            <a:pPr marL="0" indent="0" algn="l" rtl="0">
              <a:buNone/>
            </a:pPr>
            <a:r>
              <a:rPr lang="en-US" dirty="0" smtClean="0">
                <a:latin typeface="Times-Roman"/>
              </a:rPr>
              <a:t>-Our </a:t>
            </a:r>
            <a:r>
              <a:rPr lang="en-US" dirty="0">
                <a:latin typeface="Times-Roman"/>
              </a:rPr>
              <a:t>focus, then, is on the origins and development of optimal stochastic </a:t>
            </a:r>
            <a:r>
              <a:rPr lang="en-US" dirty="0" smtClean="0">
                <a:latin typeface="Times-Roman"/>
              </a:rPr>
              <a:t>growth models </a:t>
            </a:r>
            <a:r>
              <a:rPr lang="en-US" dirty="0">
                <a:latin typeface="Times-Roman"/>
              </a:rPr>
              <a:t>in </a:t>
            </a:r>
            <a:r>
              <a:rPr lang="en-US" i="1" dirty="0" smtClean="0">
                <a:latin typeface="Times-Italic"/>
              </a:rPr>
              <a:t>continuous-time </a:t>
            </a:r>
            <a:r>
              <a:rPr lang="en-US" dirty="0" smtClean="0">
                <a:latin typeface="Times-Roman"/>
              </a:rPr>
              <a:t>and </a:t>
            </a:r>
            <a:r>
              <a:rPr lang="en-US" i="1" dirty="0">
                <a:latin typeface="Times-Italic"/>
              </a:rPr>
              <a:t>discrete-time </a:t>
            </a:r>
            <a:r>
              <a:rPr lang="en-US" dirty="0">
                <a:latin typeface="Times-Roman"/>
              </a:rPr>
              <a:t>forms. The paper is divided </a:t>
            </a:r>
            <a:r>
              <a:rPr lang="en-US" dirty="0" smtClean="0">
                <a:latin typeface="Times-Roman"/>
              </a:rPr>
              <a:t>into three </a:t>
            </a:r>
            <a:r>
              <a:rPr lang="en-US" dirty="0">
                <a:latin typeface="Times-Roman"/>
              </a:rPr>
              <a:t>sections. </a:t>
            </a:r>
            <a:endParaRPr lang="en-US" dirty="0" smtClean="0">
              <a:latin typeface="Times-Roman"/>
            </a:endParaRPr>
          </a:p>
          <a:p>
            <a:pPr marL="0" indent="0" algn="l" rtl="0">
              <a:buNone/>
            </a:pPr>
            <a:r>
              <a:rPr lang="en-US" dirty="0" smtClean="0">
                <a:latin typeface="Times-Roman"/>
              </a:rPr>
              <a:t>-The </a:t>
            </a:r>
            <a:r>
              <a:rPr lang="en-US" dirty="0">
                <a:latin typeface="Times-Roman"/>
              </a:rPr>
              <a:t>first section deals with unpublished and published </a:t>
            </a:r>
            <a:r>
              <a:rPr lang="en-US" dirty="0" smtClean="0">
                <a:latin typeface="Times-Roman"/>
              </a:rPr>
              <a:t>papers by </a:t>
            </a:r>
            <a:r>
              <a:rPr lang="en-US" dirty="0">
                <a:latin typeface="Times-Roman"/>
              </a:rPr>
              <a:t>Phelps (1960a, 1960b, 1961, 1962a, 1962b), and </a:t>
            </a:r>
            <a:r>
              <a:rPr lang="en-US" dirty="0" err="1">
                <a:latin typeface="Times-Roman"/>
              </a:rPr>
              <a:t>Mirrlees</a:t>
            </a:r>
            <a:r>
              <a:rPr lang="en-US" dirty="0">
                <a:latin typeface="Times-Roman"/>
              </a:rPr>
              <a:t> (1965a, 1965b</a:t>
            </a:r>
            <a:r>
              <a:rPr lang="en-US" dirty="0" smtClean="0">
                <a:latin typeface="Times-Roman"/>
              </a:rPr>
              <a:t>). Phelps’s </a:t>
            </a:r>
            <a:r>
              <a:rPr lang="en-US" dirty="0">
                <a:latin typeface="Times-Roman"/>
              </a:rPr>
              <a:t>unpublished Cowles Foundation Papers on both continuous-time and</a:t>
            </a:r>
          </a:p>
          <a:p>
            <a:pPr marL="0" indent="0" algn="l" rtl="0">
              <a:buNone/>
            </a:pPr>
            <a:r>
              <a:rPr lang="en-US" dirty="0">
                <a:latin typeface="Times-Roman"/>
              </a:rPr>
              <a:t>discrete-time stochastic optimal growth (1960b, 1961) are also dealt with in </a:t>
            </a:r>
            <a:r>
              <a:rPr lang="en-US" dirty="0" smtClean="0">
                <a:latin typeface="Times-Roman"/>
              </a:rPr>
              <a:t>this context—the </a:t>
            </a:r>
            <a:r>
              <a:rPr lang="en-US" dirty="0">
                <a:latin typeface="Times-Roman"/>
              </a:rPr>
              <a:t>former never published, the latter the basis for his 1962 </a:t>
            </a:r>
            <a:r>
              <a:rPr lang="en-US" i="1" dirty="0" err="1" smtClean="0">
                <a:latin typeface="Times-Italic"/>
              </a:rPr>
              <a:t>Econometrica</a:t>
            </a:r>
            <a:r>
              <a:rPr lang="en-US" i="1" dirty="0" smtClean="0">
                <a:latin typeface="Times-Italic"/>
              </a:rPr>
              <a:t> </a:t>
            </a:r>
            <a:r>
              <a:rPr lang="en-US" dirty="0" smtClean="0">
                <a:latin typeface="Times-Roman"/>
              </a:rPr>
              <a:t>paper</a:t>
            </a:r>
            <a:r>
              <a:rPr lang="en-US" dirty="0">
                <a:latin typeface="Times-Roman"/>
              </a:rPr>
              <a:t>.</a:t>
            </a:r>
            <a:endParaRPr lang="he-IL" dirty="0"/>
          </a:p>
        </p:txBody>
      </p:sp>
      <p:sp>
        <p:nvSpPr>
          <p:cNvPr id="4" name="Slide Number Placeholder 3"/>
          <p:cNvSpPr>
            <a:spLocks noGrp="1"/>
          </p:cNvSpPr>
          <p:nvPr>
            <p:ph type="sldNum" sz="quarter" idx="12"/>
          </p:nvPr>
        </p:nvSpPr>
        <p:spPr/>
        <p:txBody>
          <a:bodyPr/>
          <a:lstStyle/>
          <a:p>
            <a:fld id="{BC23DFDC-EEC3-4B0E-97D6-0A51B95AACD2}" type="slidenum">
              <a:rPr lang="he-IL" smtClean="0"/>
              <a:t>12</a:t>
            </a:fld>
            <a:endParaRPr lang="he-IL"/>
          </a:p>
        </p:txBody>
      </p:sp>
    </p:spTree>
    <p:extLst>
      <p:ext uri="{BB962C8B-B14F-4D97-AF65-F5344CB8AC3E}">
        <p14:creationId xmlns:p14="http://schemas.microsoft.com/office/powerpoint/2010/main" val="559995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Optimal stochastic growth models…continued</a:t>
            </a:r>
            <a:endParaRPr lang="he-IL" dirty="0"/>
          </a:p>
        </p:txBody>
      </p:sp>
      <p:sp>
        <p:nvSpPr>
          <p:cNvPr id="3" name="Content Placeholder 2"/>
          <p:cNvSpPr>
            <a:spLocks noGrp="1"/>
          </p:cNvSpPr>
          <p:nvPr>
            <p:ph idx="1"/>
          </p:nvPr>
        </p:nvSpPr>
        <p:spPr/>
        <p:txBody>
          <a:bodyPr>
            <a:normAutofit/>
          </a:bodyPr>
          <a:lstStyle/>
          <a:p>
            <a:pPr marL="0" indent="0" algn="l" rtl="0">
              <a:buNone/>
            </a:pPr>
            <a:r>
              <a:rPr lang="en-US" sz="2400" dirty="0" smtClean="0">
                <a:latin typeface="Times-Roman"/>
                <a:cs typeface="+mj-cs"/>
              </a:rPr>
              <a:t>-We </a:t>
            </a:r>
            <a:r>
              <a:rPr lang="en-US" sz="2400" dirty="0">
                <a:latin typeface="Times-Roman"/>
                <a:cs typeface="+mj-cs"/>
              </a:rPr>
              <a:t>then deal with </a:t>
            </a:r>
            <a:r>
              <a:rPr lang="en-US" sz="2400" dirty="0" err="1">
                <a:latin typeface="Times-Roman"/>
                <a:cs typeface="+mj-cs"/>
              </a:rPr>
              <a:t>Mirrlees</a:t>
            </a:r>
            <a:r>
              <a:rPr lang="en-US" sz="2400" dirty="0">
                <a:latin typeface="Times-Roman"/>
                <a:cs typeface="+mj-cs"/>
              </a:rPr>
              <a:t>’ </a:t>
            </a:r>
            <a:r>
              <a:rPr lang="en-US" sz="2400" i="1" dirty="0">
                <a:latin typeface="Times-Roman"/>
                <a:cs typeface="+mj-cs"/>
              </a:rPr>
              <a:t>unpublished</a:t>
            </a:r>
            <a:r>
              <a:rPr lang="en-US" sz="2400" dirty="0">
                <a:latin typeface="Times-Roman"/>
                <a:cs typeface="+mj-cs"/>
              </a:rPr>
              <a:t> papers, dating from 1965, </a:t>
            </a:r>
            <a:r>
              <a:rPr lang="en-US" sz="2400" dirty="0" smtClean="0">
                <a:latin typeface="Times-Roman"/>
                <a:cs typeface="+mj-cs"/>
              </a:rPr>
              <a:t>which had </a:t>
            </a:r>
            <a:r>
              <a:rPr lang="en-US" sz="2400" dirty="0">
                <a:latin typeface="Times-Roman"/>
                <a:cs typeface="+mj-cs"/>
              </a:rPr>
              <a:t>a </a:t>
            </a:r>
            <a:r>
              <a:rPr lang="en-US" sz="2400" i="1" dirty="0">
                <a:latin typeface="Times-Italic"/>
                <a:cs typeface="+mj-cs"/>
              </a:rPr>
              <a:t>significant </a:t>
            </a:r>
            <a:r>
              <a:rPr lang="en-US" sz="2400" dirty="0">
                <a:latin typeface="Times-Roman"/>
                <a:cs typeface="+mj-cs"/>
              </a:rPr>
              <a:t>impact on subsequent work in the area of stochastic </a:t>
            </a:r>
            <a:r>
              <a:rPr lang="en-US" sz="2400" dirty="0" smtClean="0">
                <a:latin typeface="Times-Roman"/>
                <a:cs typeface="+mj-cs"/>
              </a:rPr>
              <a:t>optimal growth</a:t>
            </a:r>
            <a:r>
              <a:rPr lang="en-US" sz="2400" dirty="0">
                <a:latin typeface="Times-Roman"/>
                <a:cs typeface="+mj-cs"/>
              </a:rPr>
              <a:t>, such as on the contributions of Merton, Mirman, and Brock </a:t>
            </a:r>
            <a:r>
              <a:rPr lang="en-US" sz="2400" dirty="0" smtClean="0">
                <a:latin typeface="Times-Roman"/>
                <a:cs typeface="+mj-cs"/>
              </a:rPr>
              <a:t>and Mirman</a:t>
            </a:r>
            <a:r>
              <a:rPr lang="en-US" sz="2400" dirty="0">
                <a:latin typeface="Times-Roman"/>
                <a:cs typeface="+mj-cs"/>
              </a:rPr>
              <a:t>. </a:t>
            </a:r>
            <a:r>
              <a:rPr lang="en-US" sz="2400" dirty="0" err="1">
                <a:latin typeface="Times-Roman"/>
                <a:cs typeface="+mj-cs"/>
              </a:rPr>
              <a:t>Mirrlees’s</a:t>
            </a:r>
            <a:r>
              <a:rPr lang="en-US" sz="2400" dirty="0">
                <a:latin typeface="Times-Roman"/>
                <a:cs typeface="+mj-cs"/>
              </a:rPr>
              <a:t> use of the conceptual and mathematical tools </a:t>
            </a:r>
            <a:r>
              <a:rPr lang="en-US" sz="2400" dirty="0" smtClean="0">
                <a:latin typeface="Times-Roman"/>
                <a:cs typeface="+mj-cs"/>
              </a:rPr>
              <a:t>provided by </a:t>
            </a:r>
            <a:r>
              <a:rPr lang="en-US" sz="2400" dirty="0">
                <a:latin typeface="Times-Roman"/>
                <a:cs typeface="+mj-cs"/>
              </a:rPr>
              <a:t>Wiener, </a:t>
            </a:r>
            <a:r>
              <a:rPr lang="en-US" sz="2400" dirty="0" err="1">
                <a:latin typeface="Times-Roman"/>
                <a:cs typeface="+mj-cs"/>
              </a:rPr>
              <a:t>Doob</a:t>
            </a:r>
            <a:r>
              <a:rPr lang="en-US" sz="2400" dirty="0">
                <a:latin typeface="Times-Roman"/>
                <a:cs typeface="+mj-cs"/>
              </a:rPr>
              <a:t>, and Ito is also dealt with, as they still influence the </a:t>
            </a:r>
            <a:r>
              <a:rPr lang="en-US" sz="2400" dirty="0" smtClean="0">
                <a:latin typeface="Times-Roman"/>
                <a:cs typeface="+mj-cs"/>
              </a:rPr>
              <a:t>financial economics </a:t>
            </a:r>
            <a:r>
              <a:rPr lang="en-US" sz="2400" dirty="0">
                <a:latin typeface="Times-Roman"/>
                <a:cs typeface="+mj-cs"/>
              </a:rPr>
              <a:t>developed by Merton based upon them. Merton’s contributions</a:t>
            </a:r>
          </a:p>
          <a:p>
            <a:pPr marL="0" indent="0" algn="l" rtl="0">
              <a:buNone/>
            </a:pPr>
            <a:r>
              <a:rPr lang="en-US" sz="2400" dirty="0">
                <a:latin typeface="Times-Roman"/>
                <a:cs typeface="+mj-cs"/>
              </a:rPr>
              <a:t>(1969, 1975) to the continuous-time approach are also dealt with in </a:t>
            </a:r>
            <a:r>
              <a:rPr lang="en-US" sz="2400" dirty="0" smtClean="0">
                <a:latin typeface="Times-Roman"/>
                <a:cs typeface="+mj-cs"/>
              </a:rPr>
              <a:t>this section</a:t>
            </a:r>
            <a:r>
              <a:rPr lang="en-US" sz="2400" dirty="0">
                <a:latin typeface="Times-Roman"/>
                <a:cs typeface="+mj-cs"/>
              </a:rPr>
              <a:t>.</a:t>
            </a:r>
            <a:endParaRPr lang="he-IL" sz="2400" dirty="0">
              <a:cs typeface="+mj-cs"/>
            </a:endParaRPr>
          </a:p>
        </p:txBody>
      </p:sp>
      <p:sp>
        <p:nvSpPr>
          <p:cNvPr id="4" name="Slide Number Placeholder 3"/>
          <p:cNvSpPr>
            <a:spLocks noGrp="1"/>
          </p:cNvSpPr>
          <p:nvPr>
            <p:ph type="sldNum" sz="quarter" idx="12"/>
          </p:nvPr>
        </p:nvSpPr>
        <p:spPr/>
        <p:txBody>
          <a:bodyPr/>
          <a:lstStyle/>
          <a:p>
            <a:fld id="{BC23DFDC-EEC3-4B0E-97D6-0A51B95AACD2}" type="slidenum">
              <a:rPr lang="he-IL" smtClean="0"/>
              <a:t>13</a:t>
            </a:fld>
            <a:endParaRPr lang="he-IL"/>
          </a:p>
        </p:txBody>
      </p:sp>
    </p:spTree>
    <p:extLst>
      <p:ext uri="{BB962C8B-B14F-4D97-AF65-F5344CB8AC3E}">
        <p14:creationId xmlns:p14="http://schemas.microsoft.com/office/powerpoint/2010/main" val="316491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2800" dirty="0">
                <a:solidFill>
                  <a:prstClr val="black"/>
                </a:solidFill>
              </a:rPr>
              <a:t>Optimal stochastic growth models…continued</a:t>
            </a:r>
            <a:endParaRPr lang="he-IL" dirty="0"/>
          </a:p>
        </p:txBody>
      </p:sp>
      <p:sp>
        <p:nvSpPr>
          <p:cNvPr id="3" name="Content Placeholder 2"/>
          <p:cNvSpPr>
            <a:spLocks noGrp="1"/>
          </p:cNvSpPr>
          <p:nvPr>
            <p:ph idx="1"/>
          </p:nvPr>
        </p:nvSpPr>
        <p:spPr/>
        <p:txBody>
          <a:bodyPr>
            <a:noAutofit/>
          </a:bodyPr>
          <a:lstStyle/>
          <a:p>
            <a:pPr marL="0" indent="0" algn="l" rtl="0">
              <a:buNone/>
            </a:pPr>
            <a:r>
              <a:rPr lang="en-US" sz="2000" dirty="0" smtClean="0">
                <a:latin typeface="Times-Roman"/>
                <a:cs typeface="+mj-cs"/>
              </a:rPr>
              <a:t>-The </a:t>
            </a:r>
            <a:r>
              <a:rPr lang="en-US" sz="2000" dirty="0">
                <a:latin typeface="Times-Roman"/>
                <a:cs typeface="+mj-cs"/>
              </a:rPr>
              <a:t>second section deals with the application of the dynamic </a:t>
            </a:r>
            <a:r>
              <a:rPr lang="en-US" sz="2000" dirty="0" smtClean="0">
                <a:latin typeface="Times-Roman"/>
                <a:cs typeface="+mj-cs"/>
              </a:rPr>
              <a:t>programming approach </a:t>
            </a:r>
            <a:r>
              <a:rPr lang="en-US" sz="2000" dirty="0">
                <a:latin typeface="Times-Roman"/>
                <a:cs typeface="+mj-cs"/>
              </a:rPr>
              <a:t>of Bellman and Blackwell over the period 1952–1970, its </a:t>
            </a:r>
            <a:r>
              <a:rPr lang="en-US" sz="2000" dirty="0" smtClean="0">
                <a:latin typeface="Times-Roman"/>
                <a:cs typeface="+mj-cs"/>
              </a:rPr>
              <a:t>application to </a:t>
            </a:r>
            <a:r>
              <a:rPr lang="en-US" sz="2000" dirty="0">
                <a:latin typeface="Times-Roman"/>
                <a:cs typeface="+mj-cs"/>
              </a:rPr>
              <a:t>economic planning and growth models, especially by Radner, over the </a:t>
            </a:r>
            <a:r>
              <a:rPr lang="en-US" sz="2000" dirty="0" smtClean="0">
                <a:latin typeface="Times-Roman"/>
                <a:cs typeface="+mj-cs"/>
              </a:rPr>
              <a:t>period 1963–1974</a:t>
            </a:r>
            <a:r>
              <a:rPr lang="en-US" sz="2000" dirty="0">
                <a:latin typeface="Times-Roman"/>
                <a:cs typeface="+mj-cs"/>
              </a:rPr>
              <a:t>, and cross-fertilization between Radner, Brock, and </a:t>
            </a:r>
            <a:r>
              <a:rPr lang="en-US" sz="2000" dirty="0" smtClean="0">
                <a:latin typeface="Times-Roman"/>
                <a:cs typeface="+mj-cs"/>
              </a:rPr>
              <a:t>Mirman. </a:t>
            </a:r>
          </a:p>
          <a:p>
            <a:pPr marL="0" indent="0" algn="l" rtl="0">
              <a:buNone/>
            </a:pPr>
            <a:r>
              <a:rPr lang="en-US" sz="2000" dirty="0" smtClean="0">
                <a:latin typeface="Times-Roman"/>
                <a:cs typeface="+mj-cs"/>
              </a:rPr>
              <a:t>-The </a:t>
            </a:r>
            <a:r>
              <a:rPr lang="en-US" sz="2000" dirty="0">
                <a:latin typeface="Times-Roman"/>
                <a:cs typeface="+mj-cs"/>
              </a:rPr>
              <a:t>third section tells the story of how </a:t>
            </a:r>
            <a:r>
              <a:rPr lang="en-US" sz="2000" dirty="0" smtClean="0">
                <a:latin typeface="Times-Roman"/>
                <a:cs typeface="+mj-cs"/>
              </a:rPr>
              <a:t>Brock and </a:t>
            </a:r>
            <a:r>
              <a:rPr lang="en-US" sz="2000" dirty="0">
                <a:latin typeface="Times-Roman"/>
                <a:cs typeface="+mj-cs"/>
              </a:rPr>
              <a:t>Mirman developed their watershed approach over the period 1970–1973. </a:t>
            </a:r>
            <a:r>
              <a:rPr lang="en-US" sz="2000" dirty="0" smtClean="0">
                <a:latin typeface="Times-Roman"/>
                <a:cs typeface="+mj-cs"/>
              </a:rPr>
              <a:t>It surveys </a:t>
            </a:r>
            <a:r>
              <a:rPr lang="en-US" sz="2000" dirty="0">
                <a:latin typeface="Times-Roman"/>
                <a:cs typeface="+mj-cs"/>
              </a:rPr>
              <a:t>the development of their 1972 </a:t>
            </a:r>
            <a:r>
              <a:rPr lang="en-US" sz="2000" i="1" dirty="0">
                <a:latin typeface="Times-Italic"/>
                <a:cs typeface="+mj-cs"/>
              </a:rPr>
              <a:t>JET </a:t>
            </a:r>
            <a:r>
              <a:rPr lang="en-US" sz="2000" dirty="0">
                <a:latin typeface="Times-Roman"/>
                <a:cs typeface="+mj-cs"/>
              </a:rPr>
              <a:t>(1972b) and 1973 </a:t>
            </a:r>
            <a:r>
              <a:rPr lang="en-US" sz="2000" i="1" dirty="0">
                <a:latin typeface="Times-Italic"/>
                <a:cs typeface="+mj-cs"/>
              </a:rPr>
              <a:t>IER </a:t>
            </a:r>
            <a:r>
              <a:rPr lang="en-US" sz="2000" dirty="0">
                <a:latin typeface="Times-Roman"/>
                <a:cs typeface="+mj-cs"/>
              </a:rPr>
              <a:t>papers from </a:t>
            </a:r>
            <a:r>
              <a:rPr lang="en-US" sz="2000" dirty="0" smtClean="0">
                <a:latin typeface="Times-Roman"/>
                <a:cs typeface="+mj-cs"/>
              </a:rPr>
              <a:t>their origins </a:t>
            </a:r>
            <a:r>
              <a:rPr lang="en-US" sz="2000" dirty="0">
                <a:latin typeface="Times-Roman"/>
                <a:cs typeface="+mj-cs"/>
              </a:rPr>
              <a:t>in their early joint work and Mirman’s thesis (1970a), through </a:t>
            </a:r>
            <a:r>
              <a:rPr lang="en-US" sz="2000" dirty="0" smtClean="0">
                <a:latin typeface="Times-Roman"/>
                <a:cs typeface="+mj-cs"/>
              </a:rPr>
              <a:t>conference </a:t>
            </a:r>
            <a:r>
              <a:rPr lang="en-US" sz="2000" b="1" dirty="0" smtClean="0">
                <a:latin typeface="Times-Bold"/>
                <a:cs typeface="+mj-cs"/>
              </a:rPr>
              <a:t> </a:t>
            </a:r>
            <a:r>
              <a:rPr lang="en-US" sz="2000" dirty="0">
                <a:latin typeface="Times-Roman"/>
                <a:cs typeface="+mj-cs"/>
              </a:rPr>
              <a:t>presentation, and finally publication. This section also deals with the </a:t>
            </a:r>
            <a:r>
              <a:rPr lang="en-US" sz="2000" dirty="0" smtClean="0">
                <a:latin typeface="Times-Roman"/>
                <a:cs typeface="+mj-cs"/>
              </a:rPr>
              <a:t>important, albeit </a:t>
            </a:r>
            <a:r>
              <a:rPr lang="en-US" sz="2000" dirty="0">
                <a:latin typeface="Times-Roman"/>
                <a:cs typeface="+mj-cs"/>
              </a:rPr>
              <a:t>little-known </a:t>
            </a:r>
            <a:r>
              <a:rPr lang="en-US" sz="2000" i="1" dirty="0">
                <a:latin typeface="Times-Italic"/>
                <a:cs typeface="+mj-cs"/>
              </a:rPr>
              <a:t>third </a:t>
            </a:r>
            <a:r>
              <a:rPr lang="en-US" sz="2000" dirty="0">
                <a:latin typeface="Times-Roman"/>
                <a:cs typeface="+mj-cs"/>
              </a:rPr>
              <a:t>Brock–Mirman paper, that is, their 1971 conference </a:t>
            </a:r>
            <a:r>
              <a:rPr lang="en-US" sz="2000" dirty="0" smtClean="0">
                <a:latin typeface="Times-Roman"/>
                <a:cs typeface="+mj-cs"/>
              </a:rPr>
              <a:t>paper published </a:t>
            </a:r>
            <a:r>
              <a:rPr lang="en-US" sz="2000" dirty="0">
                <a:latin typeface="Times-Roman"/>
                <a:cs typeface="+mj-cs"/>
              </a:rPr>
              <a:t>in the volume </a:t>
            </a:r>
            <a:r>
              <a:rPr lang="en-US" sz="2000" i="1" dirty="0">
                <a:latin typeface="Times-Italic"/>
                <a:cs typeface="+mj-cs"/>
              </a:rPr>
              <a:t>Techniques of Optimization </a:t>
            </a:r>
            <a:r>
              <a:rPr lang="en-US" sz="2000" dirty="0">
                <a:latin typeface="Times-Roman"/>
                <a:cs typeface="+mj-cs"/>
              </a:rPr>
              <a:t>(1972a).</a:t>
            </a:r>
          </a:p>
        </p:txBody>
      </p:sp>
      <p:sp>
        <p:nvSpPr>
          <p:cNvPr id="4" name="Slide Number Placeholder 3"/>
          <p:cNvSpPr>
            <a:spLocks noGrp="1"/>
          </p:cNvSpPr>
          <p:nvPr>
            <p:ph type="sldNum" sz="quarter" idx="12"/>
          </p:nvPr>
        </p:nvSpPr>
        <p:spPr/>
        <p:txBody>
          <a:bodyPr/>
          <a:lstStyle/>
          <a:p>
            <a:fld id="{BC23DFDC-EEC3-4B0E-97D6-0A51B95AACD2}" type="slidenum">
              <a:rPr lang="he-IL" smtClean="0"/>
              <a:t>14</a:t>
            </a:fld>
            <a:endParaRPr lang="he-IL"/>
          </a:p>
        </p:txBody>
      </p:sp>
    </p:spTree>
    <p:extLst>
      <p:ext uri="{BB962C8B-B14F-4D97-AF65-F5344CB8AC3E}">
        <p14:creationId xmlns:p14="http://schemas.microsoft.com/office/powerpoint/2010/main" val="11218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400" b="1" dirty="0" smtClean="0">
                <a:latin typeface="Times New Roman"/>
              </a:rPr>
              <a:t>“Endogenous </a:t>
            </a:r>
            <a:r>
              <a:rPr lang="en-US" sz="2400" b="1" dirty="0">
                <a:latin typeface="Times New Roman"/>
              </a:rPr>
              <a:t>Growth Theory and Models: </a:t>
            </a:r>
            <a:r>
              <a:rPr lang="en-US" sz="2400" b="1" dirty="0" smtClean="0">
                <a:latin typeface="Times New Roman"/>
              </a:rPr>
              <a:t/>
            </a:r>
            <a:br>
              <a:rPr lang="en-US" sz="2400" b="1" dirty="0" smtClean="0">
                <a:latin typeface="Times New Roman"/>
              </a:rPr>
            </a:br>
            <a:r>
              <a:rPr lang="en-US" sz="2400" b="1" dirty="0" smtClean="0">
                <a:latin typeface="Times New Roman"/>
              </a:rPr>
              <a:t>the </a:t>
            </a:r>
            <a:r>
              <a:rPr lang="en-US" sz="2400" b="1" dirty="0">
                <a:latin typeface="Times New Roman,Bold"/>
              </a:rPr>
              <a:t>“</a:t>
            </a:r>
            <a:r>
              <a:rPr lang="en-US" sz="2400" b="1" dirty="0">
                <a:latin typeface="Times New Roman"/>
              </a:rPr>
              <a:t>First Wave</a:t>
            </a:r>
            <a:r>
              <a:rPr lang="en-US" sz="2400" b="1" dirty="0">
                <a:latin typeface="Times New Roman,Bold"/>
              </a:rPr>
              <a:t>”</a:t>
            </a:r>
            <a:r>
              <a:rPr lang="en-US" sz="2400" b="1" dirty="0">
                <a:latin typeface="Times New Roman"/>
              </a:rPr>
              <a:t>, </a:t>
            </a:r>
            <a:r>
              <a:rPr lang="en-US" sz="2400" b="1" dirty="0" smtClean="0">
                <a:latin typeface="Times New Roman"/>
              </a:rPr>
              <a:t>1952</a:t>
            </a:r>
            <a:r>
              <a:rPr lang="en-US" sz="2400" b="1" dirty="0" smtClean="0">
                <a:latin typeface="Times New Roman,Bold"/>
              </a:rPr>
              <a:t>–</a:t>
            </a:r>
            <a:r>
              <a:rPr lang="en-US" sz="2400" b="1" dirty="0" smtClean="0">
                <a:latin typeface="Times New Roman"/>
              </a:rPr>
              <a:t>1973”</a:t>
            </a:r>
            <a:endParaRPr lang="he-IL" sz="2400" dirty="0"/>
          </a:p>
        </p:txBody>
      </p:sp>
      <p:sp>
        <p:nvSpPr>
          <p:cNvPr id="4" name="Content Placeholder 3"/>
          <p:cNvSpPr>
            <a:spLocks noGrp="1"/>
          </p:cNvSpPr>
          <p:nvPr>
            <p:ph idx="1"/>
          </p:nvPr>
        </p:nvSpPr>
        <p:spPr/>
        <p:txBody>
          <a:bodyPr>
            <a:normAutofit fontScale="85000" lnSpcReduction="20000"/>
          </a:bodyPr>
          <a:lstStyle/>
          <a:p>
            <a:pPr marL="0" indent="0" algn="l" rtl="0">
              <a:buNone/>
            </a:pPr>
            <a:r>
              <a:rPr lang="en-US" dirty="0" smtClean="0">
                <a:latin typeface="Times New Roman"/>
              </a:rPr>
              <a:t>This </a:t>
            </a:r>
            <a:r>
              <a:rPr lang="en-US" dirty="0">
                <a:latin typeface="Times New Roman"/>
              </a:rPr>
              <a:t>paper surveys the development of what can be considered </a:t>
            </a:r>
            <a:r>
              <a:rPr lang="en-US" dirty="0" smtClean="0">
                <a:latin typeface="Times New Roman"/>
              </a:rPr>
              <a:t>endogenous models </a:t>
            </a:r>
            <a:r>
              <a:rPr lang="en-US" i="1" dirty="0">
                <a:latin typeface="Times New Roman"/>
              </a:rPr>
              <a:t>from 1952 to 1973, </a:t>
            </a:r>
            <a:r>
              <a:rPr lang="en-US" dirty="0">
                <a:latin typeface="Times New Roman"/>
              </a:rPr>
              <a:t>that is to say, the "first wave" of the </a:t>
            </a:r>
            <a:r>
              <a:rPr lang="en-US" dirty="0" smtClean="0">
                <a:latin typeface="Times New Roman"/>
              </a:rPr>
              <a:t>endogenous approach, </a:t>
            </a:r>
            <a:r>
              <a:rPr lang="en-US" dirty="0">
                <a:latin typeface="Times New Roman"/>
              </a:rPr>
              <a:t>including the works of </a:t>
            </a:r>
            <a:r>
              <a:rPr lang="en-US" dirty="0" err="1">
                <a:latin typeface="Times New Roman"/>
              </a:rPr>
              <a:t>Abramovitz</a:t>
            </a:r>
            <a:r>
              <a:rPr lang="en-US" dirty="0">
                <a:latin typeface="Times New Roman"/>
              </a:rPr>
              <a:t>, </a:t>
            </a:r>
            <a:r>
              <a:rPr lang="en-US" dirty="0" err="1">
                <a:latin typeface="Times New Roman"/>
              </a:rPr>
              <a:t>Haavelmo</a:t>
            </a:r>
            <a:r>
              <a:rPr lang="en-US" dirty="0">
                <a:latin typeface="Times New Roman"/>
              </a:rPr>
              <a:t>, </a:t>
            </a:r>
            <a:r>
              <a:rPr lang="en-US" dirty="0" err="1">
                <a:latin typeface="Times New Roman"/>
              </a:rPr>
              <a:t>Kaldor</a:t>
            </a:r>
            <a:r>
              <a:rPr lang="en-US" dirty="0">
                <a:latin typeface="Times New Roman"/>
              </a:rPr>
              <a:t>, </a:t>
            </a:r>
            <a:r>
              <a:rPr lang="en-US" dirty="0" err="1">
                <a:latin typeface="Times New Roman"/>
              </a:rPr>
              <a:t>Kaldor</a:t>
            </a:r>
            <a:r>
              <a:rPr lang="en-US" dirty="0">
                <a:latin typeface="Times New Roman"/>
              </a:rPr>
              <a:t> </a:t>
            </a:r>
            <a:r>
              <a:rPr lang="en-US" dirty="0" smtClean="0">
                <a:latin typeface="Times New Roman"/>
              </a:rPr>
              <a:t>and </a:t>
            </a:r>
            <a:r>
              <a:rPr lang="en-US" dirty="0" err="1" smtClean="0">
                <a:latin typeface="Times New Roman"/>
              </a:rPr>
              <a:t>Mirrlees</a:t>
            </a:r>
            <a:r>
              <a:rPr lang="en-US" dirty="0">
                <a:latin typeface="Times New Roman"/>
              </a:rPr>
              <a:t>, Arrow, Frankel, Phelps, Phelps and </a:t>
            </a:r>
            <a:r>
              <a:rPr lang="en-US" dirty="0" err="1">
                <a:latin typeface="Times New Roman"/>
              </a:rPr>
              <a:t>Drandakis</a:t>
            </a:r>
            <a:r>
              <a:rPr lang="en-US" dirty="0">
                <a:latin typeface="Times New Roman"/>
              </a:rPr>
              <a:t>, and </a:t>
            </a:r>
            <a:r>
              <a:rPr lang="en-US" dirty="0" err="1">
                <a:latin typeface="Times New Roman"/>
              </a:rPr>
              <a:t>Uzawa</a:t>
            </a:r>
            <a:r>
              <a:rPr lang="en-US" dirty="0">
                <a:latin typeface="Times New Roman"/>
              </a:rPr>
              <a:t>. We then </a:t>
            </a:r>
            <a:r>
              <a:rPr lang="en-US" dirty="0" smtClean="0">
                <a:latin typeface="Times New Roman"/>
              </a:rPr>
              <a:t>focus on </a:t>
            </a:r>
            <a:r>
              <a:rPr lang="en-US" dirty="0">
                <a:latin typeface="Times New Roman"/>
              </a:rPr>
              <a:t>the Stanford-Chicago-MIT-Yale [SCMY] nexus of growth theorists and </a:t>
            </a:r>
            <a:r>
              <a:rPr lang="en-US" dirty="0" smtClean="0">
                <a:latin typeface="Times New Roman"/>
              </a:rPr>
              <a:t>their contributions</a:t>
            </a:r>
            <a:r>
              <a:rPr lang="en-US" dirty="0">
                <a:latin typeface="Times New Roman"/>
              </a:rPr>
              <a:t>. The graduate student summer seminars organized by </a:t>
            </a:r>
            <a:r>
              <a:rPr lang="en-US" dirty="0" err="1">
                <a:latin typeface="Times New Roman"/>
              </a:rPr>
              <a:t>Uzawa</a:t>
            </a:r>
            <a:r>
              <a:rPr lang="en-US" dirty="0">
                <a:latin typeface="Times New Roman"/>
              </a:rPr>
              <a:t> </a:t>
            </a:r>
            <a:r>
              <a:rPr lang="en-US" dirty="0" smtClean="0">
                <a:latin typeface="Times New Roman"/>
              </a:rPr>
              <a:t>in Chicago </a:t>
            </a:r>
            <a:r>
              <a:rPr lang="en-US" dirty="0">
                <a:latin typeface="Times New Roman"/>
              </a:rPr>
              <a:t>over the period 1964-1967 are dealt with, including recollections </a:t>
            </a:r>
            <a:r>
              <a:rPr lang="en-US" dirty="0" smtClean="0">
                <a:latin typeface="Times New Roman"/>
              </a:rPr>
              <a:t>of participants</a:t>
            </a:r>
            <a:r>
              <a:rPr lang="en-US" dirty="0">
                <a:latin typeface="Times New Roman"/>
              </a:rPr>
              <a:t>, who besides SCMY students, also included graduate students </a:t>
            </a:r>
            <a:r>
              <a:rPr lang="en-US" dirty="0" smtClean="0">
                <a:latin typeface="Times New Roman"/>
              </a:rPr>
              <a:t>from Rochester </a:t>
            </a:r>
            <a:r>
              <a:rPr lang="en-US" dirty="0">
                <a:latin typeface="Times New Roman"/>
              </a:rPr>
              <a:t>and other institutions.</a:t>
            </a:r>
            <a:endParaRPr lang="he-IL" dirty="0"/>
          </a:p>
        </p:txBody>
      </p:sp>
      <p:sp>
        <p:nvSpPr>
          <p:cNvPr id="3" name="Slide Number Placeholder 2"/>
          <p:cNvSpPr>
            <a:spLocks noGrp="1"/>
          </p:cNvSpPr>
          <p:nvPr>
            <p:ph type="sldNum" sz="quarter" idx="12"/>
          </p:nvPr>
        </p:nvSpPr>
        <p:spPr/>
        <p:txBody>
          <a:bodyPr/>
          <a:lstStyle/>
          <a:p>
            <a:fld id="{BC23DFDC-EEC3-4B0E-97D6-0A51B95AACD2}" type="slidenum">
              <a:rPr lang="he-IL" smtClean="0"/>
              <a:t>15</a:t>
            </a:fld>
            <a:endParaRPr lang="he-IL"/>
          </a:p>
        </p:txBody>
      </p:sp>
    </p:spTree>
    <p:extLst>
      <p:ext uri="{BB962C8B-B14F-4D97-AF65-F5344CB8AC3E}">
        <p14:creationId xmlns:p14="http://schemas.microsoft.com/office/powerpoint/2010/main" val="926334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2400" b="1" dirty="0">
                <a:solidFill>
                  <a:prstClr val="black"/>
                </a:solidFill>
                <a:latin typeface="Times New Roman"/>
              </a:rPr>
              <a:t>“Endogenous Growth Theory and Models: </a:t>
            </a:r>
            <a:br>
              <a:rPr lang="en-US" sz="2400" b="1" dirty="0">
                <a:solidFill>
                  <a:prstClr val="black"/>
                </a:solidFill>
                <a:latin typeface="Times New Roman"/>
              </a:rPr>
            </a:br>
            <a:r>
              <a:rPr lang="en-US" sz="2400" b="1" dirty="0">
                <a:solidFill>
                  <a:prstClr val="black"/>
                </a:solidFill>
                <a:latin typeface="Times New Roman"/>
              </a:rPr>
              <a:t>the </a:t>
            </a:r>
            <a:r>
              <a:rPr lang="en-US" sz="2400" b="1" dirty="0">
                <a:solidFill>
                  <a:prstClr val="black"/>
                </a:solidFill>
                <a:latin typeface="Times New Roman,Bold"/>
              </a:rPr>
              <a:t>“</a:t>
            </a:r>
            <a:r>
              <a:rPr lang="en-US" sz="2400" b="1" dirty="0">
                <a:solidFill>
                  <a:prstClr val="black"/>
                </a:solidFill>
                <a:latin typeface="Times New Roman"/>
              </a:rPr>
              <a:t>First Wave</a:t>
            </a:r>
            <a:r>
              <a:rPr lang="en-US" sz="2400" b="1" dirty="0">
                <a:solidFill>
                  <a:prstClr val="black"/>
                </a:solidFill>
                <a:latin typeface="Times New Roman,Bold"/>
              </a:rPr>
              <a:t>”</a:t>
            </a:r>
            <a:r>
              <a:rPr lang="en-US" sz="2400" b="1" dirty="0">
                <a:solidFill>
                  <a:prstClr val="black"/>
                </a:solidFill>
                <a:latin typeface="Times New Roman"/>
              </a:rPr>
              <a:t>, 1952</a:t>
            </a:r>
            <a:r>
              <a:rPr lang="en-US" sz="2400" b="1" dirty="0">
                <a:solidFill>
                  <a:prstClr val="black"/>
                </a:solidFill>
                <a:latin typeface="Times New Roman,Bold"/>
              </a:rPr>
              <a:t>–</a:t>
            </a:r>
            <a:r>
              <a:rPr lang="en-US" sz="2400" b="1" dirty="0">
                <a:solidFill>
                  <a:prstClr val="black"/>
                </a:solidFill>
                <a:latin typeface="Times New Roman"/>
              </a:rPr>
              <a:t>1973</a:t>
            </a:r>
            <a:r>
              <a:rPr lang="en-US" sz="2400" b="1" dirty="0" smtClean="0">
                <a:solidFill>
                  <a:prstClr val="black"/>
                </a:solidFill>
                <a:latin typeface="Times New Roman"/>
              </a:rPr>
              <a:t>”…continued</a:t>
            </a:r>
            <a:endParaRPr lang="he-IL" dirty="0"/>
          </a:p>
        </p:txBody>
      </p:sp>
      <p:sp>
        <p:nvSpPr>
          <p:cNvPr id="3" name="Content Placeholder 2"/>
          <p:cNvSpPr>
            <a:spLocks noGrp="1"/>
          </p:cNvSpPr>
          <p:nvPr>
            <p:ph idx="1"/>
          </p:nvPr>
        </p:nvSpPr>
        <p:spPr/>
        <p:txBody>
          <a:bodyPr>
            <a:normAutofit lnSpcReduction="10000"/>
          </a:bodyPr>
          <a:lstStyle/>
          <a:p>
            <a:pPr marL="0" indent="0" algn="l" rtl="0">
              <a:buNone/>
            </a:pPr>
            <a:r>
              <a:rPr lang="en-US" sz="2400" dirty="0">
                <a:latin typeface="Times New Roman"/>
              </a:rPr>
              <a:t>In addition, AEA and Econometric Society [ES] sessions on growth and </a:t>
            </a:r>
            <a:r>
              <a:rPr lang="en-US" sz="2400" dirty="0" smtClean="0">
                <a:latin typeface="Times New Roman"/>
              </a:rPr>
              <a:t>capital theory</a:t>
            </a:r>
            <a:r>
              <a:rPr lang="en-US" sz="2400" dirty="0">
                <a:latin typeface="Times New Roman"/>
              </a:rPr>
              <a:t>, technical change, technical progress, </a:t>
            </a:r>
            <a:r>
              <a:rPr lang="en-US" sz="2400" dirty="0" smtClean="0">
                <a:latin typeface="Times New Roman"/>
              </a:rPr>
              <a:t> theory </a:t>
            </a:r>
            <a:r>
              <a:rPr lang="en-US" sz="2400" dirty="0">
                <a:latin typeface="Times New Roman"/>
              </a:rPr>
              <a:t>of innovations over the </a:t>
            </a:r>
            <a:r>
              <a:rPr lang="en-US" sz="2400" dirty="0" smtClean="0">
                <a:latin typeface="Times New Roman"/>
              </a:rPr>
              <a:t>period 1964-1968 </a:t>
            </a:r>
            <a:r>
              <a:rPr lang="en-US" sz="2400" dirty="0">
                <a:latin typeface="Times New Roman"/>
              </a:rPr>
              <a:t>are discussed. The 1967 volume edited by Shell, which included </a:t>
            </a:r>
            <a:r>
              <a:rPr lang="en-US" sz="2400" dirty="0" smtClean="0">
                <a:latin typeface="Times New Roman"/>
              </a:rPr>
              <a:t>papers emanating </a:t>
            </a:r>
            <a:r>
              <a:rPr lang="en-US" sz="2400" dirty="0">
                <a:latin typeface="Times New Roman"/>
              </a:rPr>
              <a:t>from the Chicago groups and AER and ES meetings, by </a:t>
            </a:r>
            <a:r>
              <a:rPr lang="en-US" sz="2400" dirty="0" err="1" smtClean="0">
                <a:latin typeface="Times New Roman"/>
              </a:rPr>
              <a:t>Sheshiski</a:t>
            </a:r>
            <a:r>
              <a:rPr lang="en-US" sz="2400" dirty="0" smtClean="0">
                <a:latin typeface="Times New Roman"/>
              </a:rPr>
              <a:t>, Nordhaus</a:t>
            </a:r>
            <a:r>
              <a:rPr lang="en-US" sz="2400" dirty="0">
                <a:latin typeface="Times New Roman"/>
              </a:rPr>
              <a:t>, Cass and </a:t>
            </a:r>
            <a:r>
              <a:rPr lang="en-US" sz="2400" dirty="0" err="1">
                <a:latin typeface="Times New Roman"/>
              </a:rPr>
              <a:t>Yaari</a:t>
            </a:r>
            <a:r>
              <a:rPr lang="en-US" sz="2400" dirty="0">
                <a:latin typeface="Times New Roman"/>
              </a:rPr>
              <a:t>, and Shell himself, will be discussed. The contributions </a:t>
            </a:r>
            <a:r>
              <a:rPr lang="en-US" sz="2400" dirty="0" smtClean="0">
                <a:latin typeface="Times New Roman"/>
              </a:rPr>
              <a:t>of Shell</a:t>
            </a:r>
            <a:r>
              <a:rPr lang="en-US" sz="2400" dirty="0">
                <a:latin typeface="Times New Roman"/>
              </a:rPr>
              <a:t>, Von-</a:t>
            </a:r>
            <a:r>
              <a:rPr lang="en-US" sz="2400" dirty="0" err="1">
                <a:latin typeface="Times New Roman"/>
              </a:rPr>
              <a:t>Weizacker</a:t>
            </a:r>
            <a:r>
              <a:rPr lang="en-US" sz="2400" dirty="0">
                <a:latin typeface="Times New Roman"/>
              </a:rPr>
              <a:t>, </a:t>
            </a:r>
            <a:r>
              <a:rPr lang="en-US" sz="2400" dirty="0" err="1">
                <a:latin typeface="Times New Roman"/>
              </a:rPr>
              <a:t>Sheshinski</a:t>
            </a:r>
            <a:r>
              <a:rPr lang="en-US" sz="2400" dirty="0">
                <a:latin typeface="Times New Roman"/>
              </a:rPr>
              <a:t>, Inada, Aoki, Nordhaus, Stiglitz, Atkinson </a:t>
            </a:r>
            <a:r>
              <a:rPr lang="en-US" sz="2400" dirty="0" smtClean="0">
                <a:latin typeface="Times New Roman"/>
              </a:rPr>
              <a:t>and Stiglitz</a:t>
            </a:r>
            <a:r>
              <a:rPr lang="en-US" sz="2400" dirty="0">
                <a:latin typeface="Times New Roman"/>
              </a:rPr>
              <a:t>, </a:t>
            </a:r>
            <a:r>
              <a:rPr lang="en-US" sz="2400" dirty="0" err="1">
                <a:latin typeface="Times New Roman"/>
              </a:rPr>
              <a:t>Sidrauski</a:t>
            </a:r>
            <a:r>
              <a:rPr lang="en-US" sz="2400" dirty="0">
                <a:latin typeface="Times New Roman"/>
              </a:rPr>
              <a:t>, </a:t>
            </a:r>
            <a:r>
              <a:rPr lang="en-US" sz="2400" dirty="0" err="1">
                <a:latin typeface="Times New Roman"/>
              </a:rPr>
              <a:t>Calvo</a:t>
            </a:r>
            <a:r>
              <a:rPr lang="en-US" sz="2400" dirty="0">
                <a:latin typeface="Times New Roman"/>
              </a:rPr>
              <a:t>, </a:t>
            </a:r>
            <a:r>
              <a:rPr lang="en-US" sz="2400" dirty="0" err="1">
                <a:latin typeface="Times New Roman"/>
              </a:rPr>
              <a:t>Razin</a:t>
            </a:r>
            <a:r>
              <a:rPr lang="en-US" sz="2400" dirty="0">
                <a:latin typeface="Times New Roman"/>
              </a:rPr>
              <a:t>, and Nelson and Phelps, </a:t>
            </a:r>
            <a:r>
              <a:rPr lang="en-US" sz="2400" dirty="0" err="1">
                <a:latin typeface="Times New Roman"/>
              </a:rPr>
              <a:t>Uzawa</a:t>
            </a:r>
            <a:r>
              <a:rPr lang="en-US" sz="2400" dirty="0">
                <a:latin typeface="Times New Roman"/>
              </a:rPr>
              <a:t> and others over </a:t>
            </a:r>
            <a:r>
              <a:rPr lang="en-US" sz="2400" dirty="0" smtClean="0">
                <a:latin typeface="Times New Roman"/>
              </a:rPr>
              <a:t>the period </a:t>
            </a:r>
            <a:r>
              <a:rPr lang="en-US" sz="2400" dirty="0">
                <a:latin typeface="Times New Roman"/>
              </a:rPr>
              <a:t>1965-1973, are also surveyed. These include dissertations, working </a:t>
            </a:r>
            <a:r>
              <a:rPr lang="en-US" sz="2400" dirty="0" smtClean="0">
                <a:latin typeface="Times New Roman"/>
              </a:rPr>
              <a:t>papers, technical </a:t>
            </a:r>
            <a:r>
              <a:rPr lang="en-US" sz="2400" dirty="0">
                <a:latin typeface="Times New Roman"/>
              </a:rPr>
              <a:t>reports, conference presentations, book chapters, and papers published </a:t>
            </a:r>
            <a:r>
              <a:rPr lang="en-US" sz="2400" dirty="0" smtClean="0">
                <a:latin typeface="Times New Roman"/>
              </a:rPr>
              <a:t>by them.</a:t>
            </a:r>
            <a:endParaRPr lang="en-US" sz="2400" dirty="0">
              <a:latin typeface="Times New Roman"/>
            </a:endParaRPr>
          </a:p>
          <a:p>
            <a:pPr algn="l"/>
            <a:endParaRPr lang="he-IL" sz="2000" dirty="0">
              <a:cs typeface="+mj-cs"/>
            </a:endParaRPr>
          </a:p>
        </p:txBody>
      </p:sp>
      <p:sp>
        <p:nvSpPr>
          <p:cNvPr id="4" name="Slide Number Placeholder 3"/>
          <p:cNvSpPr>
            <a:spLocks noGrp="1"/>
          </p:cNvSpPr>
          <p:nvPr>
            <p:ph type="sldNum" sz="quarter" idx="12"/>
          </p:nvPr>
        </p:nvSpPr>
        <p:spPr/>
        <p:txBody>
          <a:bodyPr/>
          <a:lstStyle/>
          <a:p>
            <a:fld id="{BC23DFDC-EEC3-4B0E-97D6-0A51B95AACD2}" type="slidenum">
              <a:rPr lang="he-IL" smtClean="0"/>
              <a:t>16</a:t>
            </a:fld>
            <a:endParaRPr lang="he-IL"/>
          </a:p>
        </p:txBody>
      </p:sp>
    </p:spTree>
    <p:extLst>
      <p:ext uri="{BB962C8B-B14F-4D97-AF65-F5344CB8AC3E}">
        <p14:creationId xmlns:p14="http://schemas.microsoft.com/office/powerpoint/2010/main" val="924550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2400" b="1" dirty="0">
                <a:solidFill>
                  <a:prstClr val="black"/>
                </a:solidFill>
                <a:latin typeface="Times New Roman"/>
              </a:rPr>
              <a:t>“Endogenous Growth Theory and Models: </a:t>
            </a:r>
            <a:br>
              <a:rPr lang="en-US" sz="2400" b="1" dirty="0">
                <a:solidFill>
                  <a:prstClr val="black"/>
                </a:solidFill>
                <a:latin typeface="Times New Roman"/>
              </a:rPr>
            </a:br>
            <a:r>
              <a:rPr lang="en-US" sz="2400" b="1" dirty="0">
                <a:solidFill>
                  <a:prstClr val="black"/>
                </a:solidFill>
                <a:latin typeface="Times New Roman"/>
              </a:rPr>
              <a:t>the </a:t>
            </a:r>
            <a:r>
              <a:rPr lang="en-US" sz="2400" b="1" dirty="0">
                <a:solidFill>
                  <a:prstClr val="black"/>
                </a:solidFill>
                <a:latin typeface="Times New Roman,Bold"/>
              </a:rPr>
              <a:t>“</a:t>
            </a:r>
            <a:r>
              <a:rPr lang="en-US" sz="2400" b="1" dirty="0">
                <a:solidFill>
                  <a:prstClr val="black"/>
                </a:solidFill>
                <a:latin typeface="Times New Roman"/>
              </a:rPr>
              <a:t>First Wave</a:t>
            </a:r>
            <a:r>
              <a:rPr lang="en-US" sz="2400" b="1" dirty="0">
                <a:solidFill>
                  <a:prstClr val="black"/>
                </a:solidFill>
                <a:latin typeface="Times New Roman,Bold"/>
              </a:rPr>
              <a:t>”</a:t>
            </a:r>
            <a:r>
              <a:rPr lang="en-US" sz="2400" b="1" dirty="0">
                <a:solidFill>
                  <a:prstClr val="black"/>
                </a:solidFill>
                <a:latin typeface="Times New Roman"/>
              </a:rPr>
              <a:t>, 1952</a:t>
            </a:r>
            <a:r>
              <a:rPr lang="en-US" sz="2400" b="1" dirty="0">
                <a:solidFill>
                  <a:prstClr val="black"/>
                </a:solidFill>
                <a:latin typeface="Times New Roman,Bold"/>
              </a:rPr>
              <a:t>–</a:t>
            </a:r>
            <a:r>
              <a:rPr lang="en-US" sz="2400" b="1" dirty="0">
                <a:solidFill>
                  <a:prstClr val="black"/>
                </a:solidFill>
                <a:latin typeface="Times New Roman"/>
              </a:rPr>
              <a:t>1973</a:t>
            </a:r>
            <a:r>
              <a:rPr lang="en-US" sz="2400" b="1" dirty="0" smtClean="0">
                <a:solidFill>
                  <a:prstClr val="black"/>
                </a:solidFill>
                <a:latin typeface="Times New Roman"/>
              </a:rPr>
              <a:t>”…continued</a:t>
            </a:r>
            <a:endParaRPr lang="he-IL" dirty="0"/>
          </a:p>
        </p:txBody>
      </p:sp>
      <p:sp>
        <p:nvSpPr>
          <p:cNvPr id="3" name="Content Placeholder 2"/>
          <p:cNvSpPr>
            <a:spLocks noGrp="1"/>
          </p:cNvSpPr>
          <p:nvPr>
            <p:ph idx="1"/>
          </p:nvPr>
        </p:nvSpPr>
        <p:spPr/>
        <p:txBody>
          <a:bodyPr>
            <a:normAutofit/>
          </a:bodyPr>
          <a:lstStyle/>
          <a:p>
            <a:pPr marL="0" indent="0" algn="l" rtl="0">
              <a:buNone/>
            </a:pPr>
            <a:r>
              <a:rPr lang="en-US" dirty="0">
                <a:latin typeface="Times New Roman"/>
              </a:rPr>
              <a:t>We then turn to the early development of some of the building blocks of </a:t>
            </a:r>
            <a:r>
              <a:rPr lang="en-US" dirty="0" smtClean="0">
                <a:latin typeface="Times New Roman"/>
              </a:rPr>
              <a:t>what became </a:t>
            </a:r>
            <a:r>
              <a:rPr lang="en-US" dirty="0">
                <a:latin typeface="Times New Roman"/>
              </a:rPr>
              <a:t>the "second wave" of the endogenous approach, that is endogenous </a:t>
            </a:r>
            <a:r>
              <a:rPr lang="en-US" dirty="0" smtClean="0">
                <a:latin typeface="Times New Roman"/>
              </a:rPr>
              <a:t>technical progress</a:t>
            </a:r>
            <a:r>
              <a:rPr lang="en-US" dirty="0">
                <a:latin typeface="Times New Roman"/>
              </a:rPr>
              <a:t>, human capital, increasing returns to scale [IRTS] and </a:t>
            </a:r>
            <a:r>
              <a:rPr lang="en-US" dirty="0" smtClean="0">
                <a:latin typeface="Times New Roman"/>
              </a:rPr>
              <a:t>imperfect competition approaches</a:t>
            </a:r>
            <a:r>
              <a:rPr lang="en-US" dirty="0">
                <a:latin typeface="Times New Roman"/>
              </a:rPr>
              <a:t>. Finally, the importance of the realization that a </a:t>
            </a:r>
            <a:r>
              <a:rPr lang="en-US" dirty="0" smtClean="0">
                <a:latin typeface="Times New Roman"/>
              </a:rPr>
              <a:t>competitive equilibrium </a:t>
            </a:r>
            <a:r>
              <a:rPr lang="en-US" dirty="0">
                <a:latin typeface="Times New Roman"/>
              </a:rPr>
              <a:t>was not compatible with increasing returns (Shell 1965, 1973) </a:t>
            </a:r>
            <a:r>
              <a:rPr lang="en-US" dirty="0" smtClean="0">
                <a:latin typeface="Times New Roman"/>
              </a:rPr>
              <a:t>is discussed</a:t>
            </a:r>
            <a:r>
              <a:rPr lang="en-US" dirty="0">
                <a:latin typeface="Times New Roman"/>
              </a:rPr>
              <a:t>.</a:t>
            </a:r>
            <a:endParaRPr lang="he-IL" dirty="0"/>
          </a:p>
        </p:txBody>
      </p:sp>
      <p:sp>
        <p:nvSpPr>
          <p:cNvPr id="4" name="Slide Number Placeholder 3"/>
          <p:cNvSpPr>
            <a:spLocks noGrp="1"/>
          </p:cNvSpPr>
          <p:nvPr>
            <p:ph type="sldNum" sz="quarter" idx="12"/>
          </p:nvPr>
        </p:nvSpPr>
        <p:spPr/>
        <p:txBody>
          <a:bodyPr/>
          <a:lstStyle/>
          <a:p>
            <a:fld id="{BC23DFDC-EEC3-4B0E-97D6-0A51B95AACD2}" type="slidenum">
              <a:rPr lang="he-IL" smtClean="0"/>
              <a:t>17</a:t>
            </a:fld>
            <a:endParaRPr lang="he-IL"/>
          </a:p>
        </p:txBody>
      </p:sp>
    </p:spTree>
    <p:extLst>
      <p:ext uri="{BB962C8B-B14F-4D97-AF65-F5344CB8AC3E}">
        <p14:creationId xmlns:p14="http://schemas.microsoft.com/office/powerpoint/2010/main" val="2806814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Interim Conclusions</a:t>
            </a:r>
            <a:endParaRPr lang="he-IL" sz="2000" b="1" dirty="0"/>
          </a:p>
        </p:txBody>
      </p:sp>
      <p:sp>
        <p:nvSpPr>
          <p:cNvPr id="3" name="Content Placeholder 2"/>
          <p:cNvSpPr>
            <a:spLocks noGrp="1"/>
          </p:cNvSpPr>
          <p:nvPr>
            <p:ph idx="1"/>
          </p:nvPr>
        </p:nvSpPr>
        <p:spPr/>
        <p:txBody>
          <a:bodyPr>
            <a:normAutofit/>
          </a:bodyPr>
          <a:lstStyle/>
          <a:p>
            <a:pPr marL="0" indent="0" algn="l" rtl="0">
              <a:buNone/>
            </a:pPr>
            <a:r>
              <a:rPr lang="en-US" sz="2000" dirty="0" smtClean="0">
                <a:cs typeface="+mj-cs"/>
              </a:rPr>
              <a:t>A number of types of </a:t>
            </a:r>
            <a:r>
              <a:rPr lang="en-US" sz="2000" i="1" dirty="0" err="1" smtClean="0">
                <a:cs typeface="+mj-cs"/>
              </a:rPr>
              <a:t>gedanken</a:t>
            </a:r>
            <a:r>
              <a:rPr lang="en-US" sz="2000" dirty="0" smtClean="0">
                <a:cs typeface="+mj-cs"/>
              </a:rPr>
              <a:t> processes have characterized the evolution of modern growth theory:</a:t>
            </a:r>
          </a:p>
          <a:p>
            <a:pPr marL="514350" indent="-514350" algn="l" rtl="0">
              <a:buAutoNum type="romanLcParenBoth"/>
            </a:pPr>
            <a:r>
              <a:rPr lang="en-US" sz="2000" dirty="0" smtClean="0">
                <a:cs typeface="+mj-cs"/>
              </a:rPr>
              <a:t>“</a:t>
            </a:r>
            <a:r>
              <a:rPr lang="en-US" sz="2000" dirty="0" err="1" smtClean="0">
                <a:cs typeface="+mj-cs"/>
              </a:rPr>
              <a:t>Harrod-Domar</a:t>
            </a:r>
            <a:r>
              <a:rPr lang="en-US" sz="2000" dirty="0" smtClean="0">
                <a:cs typeface="+mj-cs"/>
              </a:rPr>
              <a:t>” </a:t>
            </a:r>
            <a:r>
              <a:rPr lang="en-US" sz="2000" dirty="0">
                <a:cs typeface="+mj-cs"/>
              </a:rPr>
              <a:t>-</a:t>
            </a:r>
            <a:r>
              <a:rPr lang="en-US" sz="2000" dirty="0" smtClean="0">
                <a:cs typeface="+mj-cs"/>
              </a:rPr>
              <a:t>“sequential discovery”; </a:t>
            </a:r>
          </a:p>
          <a:p>
            <a:pPr marL="514350" indent="-514350" algn="l" rtl="0">
              <a:buAutoNum type="romanLcParenBoth"/>
            </a:pPr>
            <a:r>
              <a:rPr lang="en-US" sz="2000" dirty="0" smtClean="0">
                <a:cs typeface="+mj-cs"/>
              </a:rPr>
              <a:t>“Solow-Swan” - “multiple discovery”;</a:t>
            </a:r>
          </a:p>
          <a:p>
            <a:pPr marL="514350" lvl="0" indent="-514350" algn="l" rtl="0">
              <a:buFont typeface="Arial" panose="020B0604020202020204" pitchFamily="34" charset="0"/>
              <a:buAutoNum type="romanLcParenBoth"/>
            </a:pPr>
            <a:r>
              <a:rPr lang="en-US" sz="2000" dirty="0" smtClean="0">
                <a:cs typeface="+mj-cs"/>
              </a:rPr>
              <a:t>“Ramsey-Cass-</a:t>
            </a:r>
            <a:r>
              <a:rPr lang="en-US" sz="2000" dirty="0" err="1" smtClean="0">
                <a:cs typeface="+mj-cs"/>
              </a:rPr>
              <a:t>Malinvaud</a:t>
            </a:r>
            <a:r>
              <a:rPr lang="en-US" sz="2000" dirty="0" smtClean="0">
                <a:cs typeface="+mj-cs"/>
              </a:rPr>
              <a:t>-Koopmans”  </a:t>
            </a:r>
            <a:r>
              <a:rPr lang="en-US" sz="2000" dirty="0">
                <a:cs typeface="+mj-cs"/>
              </a:rPr>
              <a:t>-</a:t>
            </a:r>
            <a:r>
              <a:rPr lang="en-US" sz="2000" dirty="0" smtClean="0">
                <a:solidFill>
                  <a:prstClr val="black"/>
                </a:solidFill>
              </a:rPr>
              <a:t>“sequential discovery” </a:t>
            </a:r>
            <a:r>
              <a:rPr lang="en-US" sz="2000" i="1" u="sng" dirty="0" smtClean="0">
                <a:solidFill>
                  <a:prstClr val="black"/>
                </a:solidFill>
              </a:rPr>
              <a:t>and </a:t>
            </a:r>
          </a:p>
          <a:p>
            <a:pPr marL="0" lvl="0" indent="0" algn="l" rtl="0">
              <a:buNone/>
            </a:pPr>
            <a:r>
              <a:rPr lang="en-US" sz="2000" dirty="0" smtClean="0">
                <a:solidFill>
                  <a:prstClr val="black"/>
                </a:solidFill>
              </a:rPr>
              <a:t>“sequential </a:t>
            </a:r>
            <a:r>
              <a:rPr lang="en-US" sz="2000" i="1" dirty="0" smtClean="0">
                <a:solidFill>
                  <a:prstClr val="black"/>
                </a:solidFill>
              </a:rPr>
              <a:t>cross-fertilization</a:t>
            </a:r>
            <a:r>
              <a:rPr lang="en-US" sz="2000" dirty="0" smtClean="0">
                <a:solidFill>
                  <a:prstClr val="black"/>
                </a:solidFill>
              </a:rPr>
              <a:t>”</a:t>
            </a:r>
          </a:p>
          <a:p>
            <a:pPr marL="0" lvl="0" indent="0" algn="l" rtl="0">
              <a:buNone/>
            </a:pPr>
            <a:r>
              <a:rPr lang="en-US" sz="2000" dirty="0" smtClean="0">
                <a:solidFill>
                  <a:prstClr val="black"/>
                </a:solidFill>
              </a:rPr>
              <a:t>(iv) “Optimal </a:t>
            </a:r>
            <a:r>
              <a:rPr lang="en-US" sz="2000" dirty="0">
                <a:solidFill>
                  <a:prstClr val="black"/>
                </a:solidFill>
              </a:rPr>
              <a:t>S</a:t>
            </a:r>
            <a:r>
              <a:rPr lang="en-US" sz="2000" dirty="0" smtClean="0">
                <a:solidFill>
                  <a:prstClr val="black"/>
                </a:solidFill>
              </a:rPr>
              <a:t>tochastic </a:t>
            </a:r>
            <a:r>
              <a:rPr lang="en-US" sz="2000" dirty="0">
                <a:solidFill>
                  <a:prstClr val="black"/>
                </a:solidFill>
              </a:rPr>
              <a:t>G</a:t>
            </a:r>
            <a:r>
              <a:rPr lang="en-US" sz="2000" dirty="0" smtClean="0">
                <a:solidFill>
                  <a:prstClr val="black"/>
                </a:solidFill>
              </a:rPr>
              <a:t>rowth ” </a:t>
            </a:r>
            <a:r>
              <a:rPr lang="en-US" sz="2000" i="1" dirty="0" smtClean="0">
                <a:solidFill>
                  <a:prstClr val="black"/>
                </a:solidFill>
              </a:rPr>
              <a:t>and </a:t>
            </a:r>
            <a:r>
              <a:rPr lang="en-US" sz="2000" dirty="0" smtClean="0">
                <a:solidFill>
                  <a:prstClr val="black"/>
                </a:solidFill>
              </a:rPr>
              <a:t> “Endogenous Growth” theories-</a:t>
            </a:r>
          </a:p>
          <a:p>
            <a:pPr marL="0" lvl="0" indent="0" algn="l" rtl="0">
              <a:buNone/>
            </a:pPr>
            <a:r>
              <a:rPr lang="en-US" sz="2000" dirty="0" smtClean="0">
                <a:solidFill>
                  <a:prstClr val="black"/>
                </a:solidFill>
              </a:rPr>
              <a:t>“sequential discovery” </a:t>
            </a:r>
            <a:r>
              <a:rPr lang="en-US" sz="2000" i="1" dirty="0" smtClean="0">
                <a:solidFill>
                  <a:prstClr val="black"/>
                </a:solidFill>
              </a:rPr>
              <a:t>and</a:t>
            </a:r>
            <a:r>
              <a:rPr lang="en-US" sz="2000" dirty="0" smtClean="0">
                <a:solidFill>
                  <a:prstClr val="black"/>
                </a:solidFill>
              </a:rPr>
              <a:t> “</a:t>
            </a:r>
            <a:r>
              <a:rPr lang="en-US" sz="2000" i="1" dirty="0" smtClean="0">
                <a:solidFill>
                  <a:prstClr val="black"/>
                </a:solidFill>
              </a:rPr>
              <a:t>sequential cross-fertilization</a:t>
            </a:r>
            <a:r>
              <a:rPr lang="en-US" sz="2000" dirty="0" smtClean="0">
                <a:solidFill>
                  <a:prstClr val="black"/>
                </a:solidFill>
              </a:rPr>
              <a:t>”</a:t>
            </a:r>
          </a:p>
          <a:p>
            <a:pPr marL="0" lvl="0" indent="0" algn="l" rtl="0">
              <a:buNone/>
            </a:pPr>
            <a:r>
              <a:rPr lang="en-US" sz="2000" dirty="0" smtClean="0">
                <a:solidFill>
                  <a:prstClr val="black"/>
                </a:solidFill>
              </a:rPr>
              <a:t>In other words , as we show in our surveys, </a:t>
            </a:r>
            <a:r>
              <a:rPr lang="en-US" sz="2000" i="1" dirty="0" smtClean="0">
                <a:solidFill>
                  <a:prstClr val="black"/>
                </a:solidFill>
              </a:rPr>
              <a:t>the evolution of modern growth theory</a:t>
            </a:r>
            <a:r>
              <a:rPr lang="en-US" sz="2000" dirty="0" smtClean="0">
                <a:solidFill>
                  <a:prstClr val="black"/>
                </a:solidFill>
              </a:rPr>
              <a:t>, from the 1960s onwards, at least,  occurred along lines of </a:t>
            </a:r>
            <a:r>
              <a:rPr lang="en-US" sz="2000" b="1" i="1" dirty="0" smtClean="0">
                <a:solidFill>
                  <a:prstClr val="black"/>
                </a:solidFill>
              </a:rPr>
              <a:t>interactions </a:t>
            </a:r>
            <a:r>
              <a:rPr lang="en-US" sz="2000" dirty="0" smtClean="0">
                <a:solidFill>
                  <a:prstClr val="black"/>
                </a:solidFill>
              </a:rPr>
              <a:t>between economists, </a:t>
            </a:r>
            <a:r>
              <a:rPr lang="en-US" sz="2000" i="1" dirty="0" smtClean="0">
                <a:solidFill>
                  <a:prstClr val="black"/>
                </a:solidFill>
              </a:rPr>
              <a:t>parallel to the cases of rational expectations and real business cycle models in economics</a:t>
            </a:r>
            <a:r>
              <a:rPr lang="en-US" sz="2000" dirty="0" smtClean="0">
                <a:solidFill>
                  <a:prstClr val="black"/>
                </a:solidFill>
              </a:rPr>
              <a:t>, and was not produced “out of a hat”, or progressed from published paper to published paper….</a:t>
            </a:r>
            <a:endParaRPr lang="en-US" sz="2000" dirty="0">
              <a:solidFill>
                <a:prstClr val="black"/>
              </a:solidFill>
            </a:endParaRPr>
          </a:p>
          <a:p>
            <a:pPr marL="514350" indent="-514350" algn="l" rtl="0">
              <a:buAutoNum type="romanLcParenBoth"/>
            </a:pPr>
            <a:endParaRPr lang="en-US" sz="2000" dirty="0" smtClean="0">
              <a:cs typeface="+mj-cs"/>
            </a:endParaRPr>
          </a:p>
          <a:p>
            <a:pPr marL="0" indent="0" algn="l" rtl="0">
              <a:buNone/>
            </a:pPr>
            <a:endParaRPr lang="he-IL" sz="2000" dirty="0">
              <a:cs typeface="+mj-cs"/>
            </a:endParaRPr>
          </a:p>
        </p:txBody>
      </p:sp>
      <p:sp>
        <p:nvSpPr>
          <p:cNvPr id="4" name="Slide Number Placeholder 3"/>
          <p:cNvSpPr>
            <a:spLocks noGrp="1"/>
          </p:cNvSpPr>
          <p:nvPr>
            <p:ph type="sldNum" sz="quarter" idx="12"/>
          </p:nvPr>
        </p:nvSpPr>
        <p:spPr/>
        <p:txBody>
          <a:bodyPr/>
          <a:lstStyle/>
          <a:p>
            <a:fld id="{BC23DFDC-EEC3-4B0E-97D6-0A51B95AACD2}" type="slidenum">
              <a:rPr lang="he-IL" smtClean="0"/>
              <a:t>18</a:t>
            </a:fld>
            <a:endParaRPr lang="he-IL"/>
          </a:p>
        </p:txBody>
      </p:sp>
    </p:spTree>
    <p:extLst>
      <p:ext uri="{BB962C8B-B14F-4D97-AF65-F5344CB8AC3E}">
        <p14:creationId xmlns:p14="http://schemas.microsoft.com/office/powerpoint/2010/main" val="68390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000" dirty="0" smtClean="0"/>
              <a:t>Some background: Hicks, Solow, Hahn, Hagiography </a:t>
            </a:r>
            <a:br>
              <a:rPr lang="en-US" sz="2000" dirty="0" smtClean="0"/>
            </a:br>
            <a:r>
              <a:rPr lang="en-US" sz="2000" dirty="0" smtClean="0"/>
              <a:t>and  “Sequential Cross-fertilization”</a:t>
            </a:r>
            <a:endParaRPr lang="he-IL" sz="2000" dirty="0"/>
          </a:p>
        </p:txBody>
      </p:sp>
      <p:sp>
        <p:nvSpPr>
          <p:cNvPr id="3" name="Content Placeholder 2"/>
          <p:cNvSpPr>
            <a:spLocks noGrp="1"/>
          </p:cNvSpPr>
          <p:nvPr>
            <p:ph idx="1"/>
          </p:nvPr>
        </p:nvSpPr>
        <p:spPr/>
        <p:txBody>
          <a:bodyPr>
            <a:normAutofit fontScale="85000" lnSpcReduction="20000"/>
          </a:bodyPr>
          <a:lstStyle/>
          <a:p>
            <a:pPr marL="0" lvl="0" indent="0" algn="l" rtl="0">
              <a:buNone/>
            </a:pPr>
            <a:endParaRPr lang="en-US" sz="2000" dirty="0">
              <a:solidFill>
                <a:prstClr val="black"/>
              </a:solidFill>
            </a:endParaRPr>
          </a:p>
          <a:p>
            <a:pPr marL="0" lvl="0" indent="0" algn="l" rtl="0">
              <a:buNone/>
            </a:pPr>
            <a:r>
              <a:rPr lang="en-US" sz="1600" b="1" dirty="0" smtClean="0">
                <a:solidFill>
                  <a:prstClr val="black"/>
                </a:solidFill>
              </a:rPr>
              <a:t>Hicks (1973) “Recollections and Documents”, </a:t>
            </a:r>
            <a:r>
              <a:rPr lang="en-US" sz="1600" b="1" i="1" dirty="0" err="1" smtClean="0">
                <a:solidFill>
                  <a:prstClr val="black"/>
                </a:solidFill>
              </a:rPr>
              <a:t>Economica</a:t>
            </a:r>
            <a:r>
              <a:rPr lang="en-US" sz="1600" b="1" dirty="0" smtClean="0">
                <a:solidFill>
                  <a:prstClr val="black"/>
                </a:solidFill>
              </a:rPr>
              <a:t>: </a:t>
            </a:r>
          </a:p>
          <a:p>
            <a:pPr marL="0" lvl="0" indent="0" algn="l" rtl="0">
              <a:buNone/>
            </a:pPr>
            <a:r>
              <a:rPr lang="en-US" sz="1600" dirty="0" smtClean="0">
                <a:solidFill>
                  <a:prstClr val="black"/>
                </a:solidFill>
              </a:rPr>
              <a:t>“Memory is treacherous”</a:t>
            </a:r>
          </a:p>
          <a:p>
            <a:pPr marL="0" lvl="0" indent="0" algn="l" rtl="0">
              <a:buNone/>
            </a:pPr>
            <a:r>
              <a:rPr lang="en-US" sz="1600" dirty="0" smtClean="0">
                <a:solidFill>
                  <a:prstClr val="black"/>
                </a:solidFill>
              </a:rPr>
              <a:t>“I have tried to </a:t>
            </a:r>
            <a:r>
              <a:rPr lang="en-US" sz="1600" i="1" dirty="0" smtClean="0">
                <a:solidFill>
                  <a:prstClr val="black"/>
                </a:solidFill>
              </a:rPr>
              <a:t>reconstruct</a:t>
            </a:r>
            <a:r>
              <a:rPr lang="en-US" sz="1600" dirty="0" smtClean="0">
                <a:solidFill>
                  <a:prstClr val="black"/>
                </a:solidFill>
              </a:rPr>
              <a:t> the story with the aid of…documents” [our emphasis]</a:t>
            </a:r>
          </a:p>
          <a:p>
            <a:pPr marL="0" lvl="0" indent="0" algn="l" rtl="0">
              <a:buNone/>
            </a:pPr>
            <a:endParaRPr lang="en-US" sz="1600" dirty="0" smtClean="0">
              <a:solidFill>
                <a:prstClr val="black"/>
              </a:solidFill>
            </a:endParaRPr>
          </a:p>
          <a:p>
            <a:pPr marL="0" lvl="0" indent="0" algn="l" rtl="0">
              <a:buNone/>
            </a:pPr>
            <a:r>
              <a:rPr lang="en-US" sz="1600" b="1" dirty="0" smtClean="0">
                <a:solidFill>
                  <a:prstClr val="black"/>
                </a:solidFill>
              </a:rPr>
              <a:t>Solow (1984) “</a:t>
            </a:r>
            <a:r>
              <a:rPr lang="en-US" sz="1600" b="1" dirty="0" err="1" smtClean="0">
                <a:solidFill>
                  <a:prstClr val="black"/>
                </a:solidFill>
              </a:rPr>
              <a:t>Mr</a:t>
            </a:r>
            <a:r>
              <a:rPr lang="en-US" sz="1600" b="1" dirty="0" smtClean="0">
                <a:solidFill>
                  <a:prstClr val="black"/>
                </a:solidFill>
              </a:rPr>
              <a:t> Hicks and the Classics”, </a:t>
            </a:r>
            <a:r>
              <a:rPr lang="en-US" sz="1600" b="1" i="1" dirty="0" smtClean="0">
                <a:solidFill>
                  <a:prstClr val="black"/>
                </a:solidFill>
              </a:rPr>
              <a:t>OEP</a:t>
            </a:r>
            <a:r>
              <a:rPr lang="en-US" sz="1600" b="1" dirty="0" smtClean="0">
                <a:solidFill>
                  <a:prstClr val="black"/>
                </a:solidFill>
              </a:rPr>
              <a:t> [First Hicks’ Lecture, Oxford, 3 May 1984]:</a:t>
            </a:r>
          </a:p>
          <a:p>
            <a:pPr marL="0" lvl="0" indent="0" algn="l" rtl="0">
              <a:buNone/>
            </a:pPr>
            <a:r>
              <a:rPr lang="en-US" sz="1600" dirty="0" smtClean="0">
                <a:solidFill>
                  <a:prstClr val="black"/>
                </a:solidFill>
              </a:rPr>
              <a:t>“At the very same meeting of the Econometric Society in Oxford in September 1936, there were three papers that tried to extract a model from the </a:t>
            </a:r>
            <a:r>
              <a:rPr lang="en-US" sz="1600" i="1" dirty="0" smtClean="0">
                <a:solidFill>
                  <a:prstClr val="black"/>
                </a:solidFill>
              </a:rPr>
              <a:t>General Theory</a:t>
            </a:r>
            <a:r>
              <a:rPr lang="en-US" sz="1600" dirty="0" smtClean="0">
                <a:solidFill>
                  <a:prstClr val="black"/>
                </a:solidFill>
              </a:rPr>
              <a:t>…</a:t>
            </a:r>
            <a:r>
              <a:rPr lang="en-US" sz="1600" dirty="0" err="1" smtClean="0">
                <a:solidFill>
                  <a:prstClr val="black"/>
                </a:solidFill>
              </a:rPr>
              <a:t>Harrod’s</a:t>
            </a:r>
            <a:r>
              <a:rPr lang="en-US" sz="1600" dirty="0" smtClean="0">
                <a:solidFill>
                  <a:prstClr val="black"/>
                </a:solidFill>
              </a:rPr>
              <a:t>…Meade’s…[and Hicks’]…It is not too far-fetched to say that the same basic equations could be detected in all three versions. At some celestial level of abstraction, they could be described as identical products. But it was the IS-LM model that established itself as out trained intuition”</a:t>
            </a:r>
          </a:p>
          <a:p>
            <a:pPr marL="0" lvl="0" indent="0" algn="l" rtl="0">
              <a:buNone/>
            </a:pPr>
            <a:r>
              <a:rPr lang="en-US" sz="1600" b="1" dirty="0" smtClean="0">
                <a:solidFill>
                  <a:prstClr val="black"/>
                </a:solidFill>
              </a:rPr>
              <a:t>Perceived </a:t>
            </a:r>
            <a:r>
              <a:rPr lang="en-US" sz="1600" b="1" i="1" dirty="0" err="1" smtClean="0">
                <a:solidFill>
                  <a:prstClr val="black"/>
                </a:solidFill>
              </a:rPr>
              <a:t>Gedanken</a:t>
            </a:r>
            <a:r>
              <a:rPr lang="en-US" sz="1600" b="1" i="1" dirty="0" smtClean="0">
                <a:solidFill>
                  <a:prstClr val="black"/>
                </a:solidFill>
              </a:rPr>
              <a:t> </a:t>
            </a:r>
            <a:r>
              <a:rPr lang="en-US" sz="1600" b="1" dirty="0">
                <a:solidFill>
                  <a:prstClr val="black"/>
                </a:solidFill>
              </a:rPr>
              <a:t>Process: </a:t>
            </a:r>
            <a:r>
              <a:rPr lang="en-US" sz="1600" b="1" dirty="0" smtClean="0">
                <a:solidFill>
                  <a:prstClr val="black"/>
                </a:solidFill>
              </a:rPr>
              <a:t>“Multiple Discovery” [based upon  his Solow-Swan </a:t>
            </a:r>
            <a:r>
              <a:rPr lang="en-US" sz="1600" b="1" i="1" dirty="0" smtClean="0">
                <a:solidFill>
                  <a:prstClr val="black"/>
                </a:solidFill>
              </a:rPr>
              <a:t>weltanschauung</a:t>
            </a:r>
            <a:r>
              <a:rPr lang="en-US" sz="1600" b="1" dirty="0" smtClean="0">
                <a:solidFill>
                  <a:prstClr val="black"/>
                </a:solidFill>
              </a:rPr>
              <a:t>]</a:t>
            </a:r>
            <a:endParaRPr lang="en-US" sz="1600" b="1" dirty="0">
              <a:solidFill>
                <a:prstClr val="black"/>
              </a:solidFill>
            </a:endParaRPr>
          </a:p>
          <a:p>
            <a:pPr marL="0" lvl="0" indent="0" algn="l" rtl="0">
              <a:buNone/>
            </a:pPr>
            <a:endParaRPr lang="en-US" sz="1600" b="1" i="1" dirty="0" smtClean="0">
              <a:solidFill>
                <a:prstClr val="black"/>
              </a:solidFill>
            </a:endParaRPr>
          </a:p>
          <a:p>
            <a:pPr marL="0" lvl="0" indent="0" algn="l" rtl="0">
              <a:buNone/>
            </a:pPr>
            <a:r>
              <a:rPr lang="en-US" sz="1600" b="1" dirty="0" smtClean="0">
                <a:solidFill>
                  <a:prstClr val="black"/>
                </a:solidFill>
              </a:rPr>
              <a:t>Young and Hahn, Cambridge Faculty </a:t>
            </a:r>
            <a:r>
              <a:rPr lang="en-US" sz="1600" b="1" dirty="0">
                <a:solidFill>
                  <a:prstClr val="black"/>
                </a:solidFill>
              </a:rPr>
              <a:t>T</a:t>
            </a:r>
            <a:r>
              <a:rPr lang="en-US" sz="1600" b="1" dirty="0" smtClean="0">
                <a:solidFill>
                  <a:prstClr val="black"/>
                </a:solidFill>
              </a:rPr>
              <a:t>ea Room , December </a:t>
            </a:r>
            <a:r>
              <a:rPr lang="en-US" sz="1600" b="1" i="1" dirty="0" smtClean="0">
                <a:solidFill>
                  <a:prstClr val="black"/>
                </a:solidFill>
              </a:rPr>
              <a:t>1985:</a:t>
            </a:r>
          </a:p>
          <a:p>
            <a:pPr marL="0" lvl="0" indent="0" algn="l" rtl="0">
              <a:buNone/>
            </a:pPr>
            <a:r>
              <a:rPr lang="en-US" sz="1600" dirty="0" smtClean="0">
                <a:solidFill>
                  <a:prstClr val="black"/>
                </a:solidFill>
              </a:rPr>
              <a:t>Young: “Frank…take a look at these” [Hicks’ letter to Meade dated </a:t>
            </a:r>
            <a:r>
              <a:rPr lang="en-US" sz="1600" dirty="0">
                <a:solidFill>
                  <a:prstClr val="black"/>
                </a:solidFill>
              </a:rPr>
              <a:t>6</a:t>
            </a:r>
            <a:r>
              <a:rPr lang="en-US" sz="1600" dirty="0" smtClean="0">
                <a:solidFill>
                  <a:prstClr val="black"/>
                </a:solidFill>
              </a:rPr>
              <a:t> Sept 36 regarding seeing </a:t>
            </a:r>
            <a:r>
              <a:rPr lang="en-US" sz="1600" dirty="0" err="1" smtClean="0">
                <a:solidFill>
                  <a:prstClr val="black"/>
                </a:solidFill>
              </a:rPr>
              <a:t>Harrod’s</a:t>
            </a:r>
            <a:r>
              <a:rPr lang="en-US" sz="1600" dirty="0" smtClean="0">
                <a:solidFill>
                  <a:prstClr val="black"/>
                </a:solidFill>
              </a:rPr>
              <a:t> and Meade’s conference papers, using </a:t>
            </a:r>
            <a:r>
              <a:rPr lang="en-US" sz="1600" dirty="0" err="1" smtClean="0">
                <a:solidFill>
                  <a:prstClr val="black"/>
                </a:solidFill>
              </a:rPr>
              <a:t>Harrod’s</a:t>
            </a:r>
            <a:r>
              <a:rPr lang="en-US" sz="1600" dirty="0" smtClean="0">
                <a:solidFill>
                  <a:prstClr val="black"/>
                </a:solidFill>
              </a:rPr>
              <a:t> equations, Meade’s notation , and “I shall be obliged to produce it [Hicks’ paper]  out of a hat”; found misfiled in Meade’s papers at LSE; and Arthur Brown’s notes on Hicks’ “CC-LL” paper, found in his attic]…</a:t>
            </a:r>
          </a:p>
          <a:p>
            <a:pPr marL="0" lvl="0" indent="0" algn="l" rtl="0">
              <a:buNone/>
            </a:pPr>
            <a:r>
              <a:rPr lang="en-US" sz="1600" dirty="0" smtClean="0">
                <a:solidFill>
                  <a:prstClr val="black"/>
                </a:solidFill>
              </a:rPr>
              <a:t>Hahn: “Young…you are a Hagiographer”</a:t>
            </a:r>
          </a:p>
          <a:p>
            <a:pPr marL="0" lvl="0" indent="0" algn="l" rtl="0">
              <a:buNone/>
            </a:pPr>
            <a:r>
              <a:rPr lang="en-US" sz="1600" dirty="0" smtClean="0">
                <a:solidFill>
                  <a:prstClr val="black"/>
                </a:solidFill>
              </a:rPr>
              <a:t>Young: “Frank…how do </a:t>
            </a:r>
            <a:r>
              <a:rPr lang="en-US" sz="1600" b="1" i="1" u="sng" dirty="0" smtClean="0">
                <a:solidFill>
                  <a:prstClr val="black"/>
                </a:solidFill>
              </a:rPr>
              <a:t>you </a:t>
            </a:r>
            <a:r>
              <a:rPr lang="en-US" sz="1600" dirty="0" smtClean="0">
                <a:solidFill>
                  <a:prstClr val="black"/>
                </a:solidFill>
              </a:rPr>
              <a:t>define that?”</a:t>
            </a:r>
          </a:p>
          <a:p>
            <a:pPr marL="0" lvl="0" indent="0" algn="l" rtl="0">
              <a:buNone/>
            </a:pPr>
            <a:r>
              <a:rPr lang="en-US" sz="1600" dirty="0" smtClean="0">
                <a:solidFill>
                  <a:prstClr val="black"/>
                </a:solidFill>
              </a:rPr>
              <a:t>Hahn: “One who deals with ancient and sacred documents”</a:t>
            </a:r>
          </a:p>
          <a:p>
            <a:pPr marL="0" lvl="0" indent="0" algn="l" rtl="0">
              <a:buNone/>
            </a:pPr>
            <a:r>
              <a:rPr lang="en-US" sz="1600" b="1" dirty="0" smtClean="0">
                <a:solidFill>
                  <a:prstClr val="black"/>
                </a:solidFill>
              </a:rPr>
              <a:t>Actual </a:t>
            </a:r>
            <a:r>
              <a:rPr lang="en-US" sz="1600" b="1" i="1" dirty="0" err="1" smtClean="0">
                <a:solidFill>
                  <a:prstClr val="black"/>
                </a:solidFill>
              </a:rPr>
              <a:t>Gedanken</a:t>
            </a:r>
            <a:r>
              <a:rPr lang="en-US" sz="1600" b="1" i="1" dirty="0" smtClean="0">
                <a:solidFill>
                  <a:prstClr val="black"/>
                </a:solidFill>
              </a:rPr>
              <a:t> </a:t>
            </a:r>
            <a:r>
              <a:rPr lang="en-US" sz="1600" b="1" dirty="0" smtClean="0">
                <a:solidFill>
                  <a:prstClr val="black"/>
                </a:solidFill>
              </a:rPr>
              <a:t>Process: “Sequential Cross-fertilization”</a:t>
            </a: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2000" dirty="0" smtClean="0">
              <a:solidFill>
                <a:prstClr val="black"/>
              </a:solidFill>
            </a:endParaRPr>
          </a:p>
          <a:p>
            <a:pPr marL="0" lvl="0" indent="0" algn="l" rtl="0">
              <a:buNone/>
            </a:pPr>
            <a:endParaRPr lang="en-US" sz="2000" dirty="0">
              <a:solidFill>
                <a:prstClr val="black"/>
              </a:solidFill>
            </a:endParaRPr>
          </a:p>
          <a:p>
            <a:pPr marL="0" lvl="0" indent="0" algn="l" rtl="0">
              <a:buNone/>
            </a:pPr>
            <a:endParaRPr lang="en-US" sz="8000" dirty="0" smtClean="0">
              <a:solidFill>
                <a:prstClr val="black"/>
              </a:solidFill>
              <a:cs typeface="+mj-cs"/>
            </a:endParaRPr>
          </a:p>
          <a:p>
            <a:pPr marL="0" lvl="0" indent="0" algn="l" rtl="0">
              <a:buNone/>
            </a:pPr>
            <a:endParaRPr lang="en-US" sz="8000" dirty="0">
              <a:solidFill>
                <a:prstClr val="black"/>
              </a:solidFill>
              <a:cs typeface="+mj-cs"/>
            </a:endParaRPr>
          </a:p>
          <a:p>
            <a:pPr marL="0" lvl="0" indent="0" algn="l" rtl="0">
              <a:buNone/>
            </a:pPr>
            <a:endParaRPr lang="en-US" sz="8000" dirty="0" smtClean="0">
              <a:solidFill>
                <a:prstClr val="black"/>
              </a:solidFill>
              <a:cs typeface="+mj-cs"/>
            </a:endParaRPr>
          </a:p>
          <a:p>
            <a:pPr marL="0" lvl="0" indent="0" algn="l" rtl="0">
              <a:buNone/>
            </a:pPr>
            <a:endParaRPr lang="en-US" sz="8000" dirty="0">
              <a:solidFill>
                <a:prstClr val="black"/>
              </a:solidFill>
              <a:cs typeface="+mj-cs"/>
            </a:endParaRPr>
          </a:p>
          <a:p>
            <a:pPr marL="0" lvl="0" indent="0" algn="l" rtl="0">
              <a:buNone/>
            </a:pPr>
            <a:endParaRPr lang="en-US" sz="8000" dirty="0" smtClean="0">
              <a:solidFill>
                <a:prstClr val="black"/>
              </a:solidFill>
              <a:cs typeface="+mj-cs"/>
            </a:endParaRPr>
          </a:p>
          <a:p>
            <a:pPr marL="0" lvl="0" indent="0" algn="l" rtl="0">
              <a:buNone/>
            </a:pPr>
            <a:endParaRPr lang="en-US" sz="8000" dirty="0">
              <a:solidFill>
                <a:prstClr val="black"/>
              </a:solidFill>
              <a:cs typeface="+mj-cs"/>
            </a:endParaRPr>
          </a:p>
          <a:p>
            <a:pPr marL="0" lvl="0" indent="0" algn="l" rtl="0">
              <a:buNone/>
            </a:pPr>
            <a:endParaRPr lang="en-US" sz="8000" dirty="0" smtClean="0">
              <a:solidFill>
                <a:prstClr val="black"/>
              </a:solidFill>
              <a:cs typeface="+mj-cs"/>
            </a:endParaRPr>
          </a:p>
          <a:p>
            <a:pPr marL="0" lvl="0" indent="0" algn="l" rtl="0">
              <a:buNone/>
            </a:pPr>
            <a:endParaRPr lang="en-US" sz="8000" dirty="0" smtClean="0">
              <a:solidFill>
                <a:prstClr val="black"/>
              </a:solidFill>
              <a:cs typeface="+mj-cs"/>
            </a:endParaRPr>
          </a:p>
          <a:p>
            <a:pPr marL="0" lvl="0" indent="0" algn="l" rtl="0">
              <a:buNone/>
            </a:pPr>
            <a:endParaRPr lang="en-US" sz="8000" dirty="0">
              <a:solidFill>
                <a:prstClr val="black"/>
              </a:solidFill>
              <a:cs typeface="+mj-cs"/>
            </a:endParaRPr>
          </a:p>
          <a:p>
            <a:endParaRPr lang="he-IL" dirty="0"/>
          </a:p>
        </p:txBody>
      </p:sp>
      <p:sp>
        <p:nvSpPr>
          <p:cNvPr id="4" name="Slide Number Placeholder 3"/>
          <p:cNvSpPr>
            <a:spLocks noGrp="1"/>
          </p:cNvSpPr>
          <p:nvPr>
            <p:ph type="sldNum" sz="quarter" idx="12"/>
          </p:nvPr>
        </p:nvSpPr>
        <p:spPr/>
        <p:txBody>
          <a:bodyPr/>
          <a:lstStyle/>
          <a:p>
            <a:fld id="{BC23DFDC-EEC3-4B0E-97D6-0A51B95AACD2}" type="slidenum">
              <a:rPr lang="he-IL" smtClean="0"/>
              <a:t>2</a:t>
            </a:fld>
            <a:endParaRPr lang="he-IL"/>
          </a:p>
        </p:txBody>
      </p:sp>
    </p:spTree>
    <p:extLst>
      <p:ext uri="{BB962C8B-B14F-4D97-AF65-F5344CB8AC3E}">
        <p14:creationId xmlns:p14="http://schemas.microsoft.com/office/powerpoint/2010/main" val="259030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000" b="1" dirty="0" smtClean="0"/>
              <a:t>“Reconstruction”</a:t>
            </a:r>
            <a:r>
              <a:rPr lang="en-US" sz="2000" i="1" dirty="0" smtClean="0"/>
              <a:t> </a:t>
            </a:r>
            <a:endParaRPr lang="he-IL" sz="2000" i="1" dirty="0"/>
          </a:p>
        </p:txBody>
      </p:sp>
      <p:sp>
        <p:nvSpPr>
          <p:cNvPr id="3" name="Content Placeholder 2"/>
          <p:cNvSpPr>
            <a:spLocks noGrp="1"/>
          </p:cNvSpPr>
          <p:nvPr>
            <p:ph idx="1"/>
          </p:nvPr>
        </p:nvSpPr>
        <p:spPr/>
        <p:txBody>
          <a:bodyPr>
            <a:normAutofit fontScale="92500" lnSpcReduction="20000"/>
          </a:bodyPr>
          <a:lstStyle/>
          <a:p>
            <a:pPr marL="0" lvl="0" indent="0" algn="l" rtl="0">
              <a:buNone/>
            </a:pPr>
            <a:r>
              <a:rPr lang="en-US" sz="2000" dirty="0">
                <a:solidFill>
                  <a:prstClr val="black"/>
                </a:solidFill>
              </a:rPr>
              <a:t>For </a:t>
            </a:r>
            <a:r>
              <a:rPr lang="en-US" sz="2000" dirty="0" smtClean="0">
                <a:solidFill>
                  <a:prstClr val="black"/>
                </a:solidFill>
              </a:rPr>
              <a:t>the past </a:t>
            </a:r>
            <a:r>
              <a:rPr lang="en-US" sz="2000" dirty="0">
                <a:solidFill>
                  <a:prstClr val="black"/>
                </a:solidFill>
              </a:rPr>
              <a:t>three decades, I have been engaged in the “reconstruction” of </a:t>
            </a:r>
            <a:r>
              <a:rPr lang="en-US" sz="2000" dirty="0" smtClean="0">
                <a:solidFill>
                  <a:prstClr val="black"/>
                </a:solidFill>
              </a:rPr>
              <a:t>the historical narratives of some areas in modern economics</a:t>
            </a:r>
            <a:r>
              <a:rPr lang="en-US" sz="2000" dirty="0">
                <a:solidFill>
                  <a:prstClr val="black"/>
                </a:solidFill>
              </a:rPr>
              <a:t>, </a:t>
            </a:r>
            <a:r>
              <a:rPr lang="en-US" sz="2000" dirty="0" smtClean="0">
                <a:solidFill>
                  <a:prstClr val="black"/>
                </a:solidFill>
              </a:rPr>
              <a:t>as manifest in:</a:t>
            </a:r>
          </a:p>
          <a:p>
            <a:pPr marL="0" lvl="0" indent="0" algn="l" rtl="0">
              <a:buNone/>
            </a:pPr>
            <a:r>
              <a:rPr lang="en-US" sz="2000" i="1" dirty="0">
                <a:solidFill>
                  <a:prstClr val="black"/>
                </a:solidFill>
                <a:latin typeface="Times New Roman"/>
                <a:ea typeface="Arial Unicode MS"/>
              </a:rPr>
              <a:t> </a:t>
            </a:r>
            <a:r>
              <a:rPr lang="en-US" sz="2000" i="1" dirty="0" smtClean="0">
                <a:solidFill>
                  <a:prstClr val="black"/>
                </a:solidFill>
                <a:latin typeface="Times New Roman"/>
                <a:ea typeface="Arial Unicode MS"/>
              </a:rPr>
              <a:t>    -Interpreting </a:t>
            </a:r>
            <a:r>
              <a:rPr lang="en-US" sz="2000" i="1" dirty="0" err="1" smtClean="0">
                <a:solidFill>
                  <a:prstClr val="black"/>
                </a:solidFill>
                <a:latin typeface="Times New Roman"/>
                <a:ea typeface="Arial Unicode MS"/>
              </a:rPr>
              <a:t>Mr</a:t>
            </a:r>
            <a:r>
              <a:rPr lang="en-US" sz="2000" i="1" dirty="0" smtClean="0">
                <a:solidFill>
                  <a:prstClr val="black"/>
                </a:solidFill>
                <a:latin typeface="Times New Roman"/>
                <a:ea typeface="Arial Unicode MS"/>
              </a:rPr>
              <a:t> </a:t>
            </a:r>
            <a:r>
              <a:rPr lang="en-US" sz="2000" i="1" dirty="0">
                <a:solidFill>
                  <a:prstClr val="black"/>
                </a:solidFill>
                <a:latin typeface="Times New Roman"/>
                <a:ea typeface="Arial Unicode MS"/>
              </a:rPr>
              <a:t>Keynes: the IS-LM Enigma </a:t>
            </a:r>
            <a:r>
              <a:rPr lang="en-US" sz="2000" i="1" dirty="0" smtClean="0">
                <a:solidFill>
                  <a:prstClr val="black"/>
                </a:solidFill>
                <a:latin typeface="Times New Roman"/>
                <a:ea typeface="Arial Unicode MS"/>
              </a:rPr>
              <a:t> </a:t>
            </a:r>
            <a:r>
              <a:rPr lang="en-US" sz="2000" dirty="0" smtClean="0">
                <a:solidFill>
                  <a:prstClr val="black"/>
                </a:solidFill>
                <a:latin typeface="Times New Roman"/>
                <a:ea typeface="Arial Unicode MS"/>
              </a:rPr>
              <a:t>Polity-Blackwell</a:t>
            </a:r>
            <a:r>
              <a:rPr lang="en-US" sz="2000" dirty="0">
                <a:solidFill>
                  <a:prstClr val="black"/>
                </a:solidFill>
                <a:latin typeface="Times New Roman"/>
                <a:ea typeface="Arial Unicode MS"/>
              </a:rPr>
              <a:t>, Oxford, England, and Westview Press,USA,1987; Japanese </a:t>
            </a:r>
            <a:r>
              <a:rPr lang="en-US" sz="2000" dirty="0" smtClean="0">
                <a:solidFill>
                  <a:prstClr val="black"/>
                </a:solidFill>
                <a:latin typeface="Times New Roman"/>
                <a:ea typeface="Arial Unicode MS"/>
              </a:rPr>
              <a:t>translation,1994,Taga-Shuppan</a:t>
            </a:r>
            <a:r>
              <a:rPr lang="en-US" sz="2000" dirty="0">
                <a:solidFill>
                  <a:prstClr val="black"/>
                </a:solidFill>
                <a:latin typeface="Times New Roman"/>
                <a:ea typeface="Arial Unicode MS"/>
              </a:rPr>
              <a:t>, Tokyo </a:t>
            </a:r>
            <a:endParaRPr lang="en-US" sz="2000" dirty="0">
              <a:solidFill>
                <a:prstClr val="black"/>
              </a:solidFill>
              <a:ea typeface="Arial Unicode MS"/>
            </a:endParaRPr>
          </a:p>
          <a:p>
            <a:pPr marL="0" lvl="0" indent="0" algn="l" rtl="0">
              <a:buNone/>
            </a:pPr>
            <a:r>
              <a:rPr lang="en-US" sz="2000" i="1" dirty="0" smtClean="0">
                <a:solidFill>
                  <a:prstClr val="black"/>
                </a:solidFill>
                <a:latin typeface="Times New Roman"/>
                <a:ea typeface="Arial Unicode MS"/>
              </a:rPr>
              <a:t>   -</a:t>
            </a:r>
            <a:r>
              <a:rPr lang="en-US" sz="2000" i="1" dirty="0" err="1" smtClean="0">
                <a:solidFill>
                  <a:prstClr val="black"/>
                </a:solidFill>
                <a:latin typeface="Times New Roman"/>
                <a:ea typeface="Arial Unicode MS"/>
              </a:rPr>
              <a:t>Harrod</a:t>
            </a:r>
            <a:r>
              <a:rPr lang="en-US" sz="2000" i="1" dirty="0" smtClean="0">
                <a:solidFill>
                  <a:prstClr val="black"/>
                </a:solidFill>
                <a:latin typeface="Times New Roman"/>
                <a:ea typeface="Arial Unicode MS"/>
              </a:rPr>
              <a:t> </a:t>
            </a:r>
            <a:r>
              <a:rPr lang="en-US" sz="2000" i="1" dirty="0">
                <a:solidFill>
                  <a:prstClr val="black"/>
                </a:solidFill>
                <a:latin typeface="Times New Roman"/>
                <a:ea typeface="Arial Unicode MS"/>
              </a:rPr>
              <a:t>and his Trade Cycle Group: the origins and development of the growth research program </a:t>
            </a:r>
            <a:r>
              <a:rPr lang="en-US" sz="2000" dirty="0">
                <a:solidFill>
                  <a:prstClr val="black"/>
                </a:solidFill>
                <a:latin typeface="Times New Roman"/>
                <a:ea typeface="Arial Unicode MS"/>
              </a:rPr>
              <a:t>Macmillan, London, and New York University </a:t>
            </a:r>
            <a:r>
              <a:rPr lang="en-US" sz="2000" dirty="0" smtClean="0">
                <a:solidFill>
                  <a:prstClr val="black"/>
                </a:solidFill>
                <a:latin typeface="Times New Roman"/>
                <a:ea typeface="Arial Unicode MS"/>
              </a:rPr>
              <a:t>Press,USA,1989</a:t>
            </a:r>
          </a:p>
          <a:p>
            <a:pPr marL="0" lvl="0" indent="0" algn="l" rtl="0">
              <a:buNone/>
            </a:pPr>
            <a:r>
              <a:rPr lang="en-US" sz="2000" i="1" dirty="0">
                <a:solidFill>
                  <a:prstClr val="black"/>
                </a:solidFill>
                <a:latin typeface="Times New Roman"/>
                <a:ea typeface="Arial Unicode MS"/>
              </a:rPr>
              <a:t> </a:t>
            </a:r>
            <a:r>
              <a:rPr lang="en-US" sz="2000" i="1" dirty="0" smtClean="0">
                <a:solidFill>
                  <a:prstClr val="black"/>
                </a:solidFill>
                <a:latin typeface="Times New Roman"/>
                <a:ea typeface="Arial Unicode MS"/>
              </a:rPr>
              <a:t> -Oxford </a:t>
            </a:r>
            <a:r>
              <a:rPr lang="en-US" sz="2000" i="1" dirty="0">
                <a:solidFill>
                  <a:prstClr val="black"/>
                </a:solidFill>
                <a:latin typeface="Times New Roman"/>
                <a:ea typeface="Arial Unicode MS"/>
              </a:rPr>
              <a:t>Economics and Oxford Economists </a:t>
            </a:r>
            <a:r>
              <a:rPr lang="en-US" sz="2000" dirty="0">
                <a:solidFill>
                  <a:prstClr val="black"/>
                </a:solidFill>
                <a:latin typeface="Times New Roman"/>
                <a:ea typeface="Arial Unicode MS"/>
              </a:rPr>
              <a:t>(with Fred Lee) </a:t>
            </a:r>
            <a:r>
              <a:rPr lang="en-US" sz="2000" dirty="0" smtClean="0">
                <a:solidFill>
                  <a:prstClr val="black"/>
                </a:solidFill>
                <a:latin typeface="Times New Roman"/>
                <a:ea typeface="Arial Unicode MS"/>
              </a:rPr>
              <a:t>Macmillan, London,1993</a:t>
            </a:r>
            <a:endParaRPr lang="en-US" sz="2000" dirty="0">
              <a:solidFill>
                <a:prstClr val="black"/>
              </a:solidFill>
            </a:endParaRPr>
          </a:p>
          <a:p>
            <a:pPr marL="0" lvl="0" indent="0" algn="l" rtl="0">
              <a:buNone/>
            </a:pPr>
            <a:r>
              <a:rPr lang="en-US" sz="2000" i="1" dirty="0">
                <a:solidFill>
                  <a:prstClr val="black"/>
                </a:solidFill>
                <a:latin typeface="Times New Roman"/>
                <a:ea typeface="Arial Unicode MS"/>
              </a:rPr>
              <a:t> -</a:t>
            </a:r>
            <a:r>
              <a:rPr lang="en-US" sz="2000" i="1" dirty="0" smtClean="0">
                <a:solidFill>
                  <a:prstClr val="black"/>
                </a:solidFill>
                <a:latin typeface="Times New Roman"/>
                <a:ea typeface="Arial Unicode MS"/>
              </a:rPr>
              <a:t>Economics</a:t>
            </a:r>
            <a:r>
              <a:rPr lang="en-US" sz="2000" i="1" dirty="0">
                <a:solidFill>
                  <a:prstClr val="black"/>
                </a:solidFill>
                <a:latin typeface="Times New Roman"/>
                <a:ea typeface="Arial Unicode MS"/>
              </a:rPr>
              <a:t>, Economists and Expectations: </a:t>
            </a:r>
            <a:r>
              <a:rPr lang="en-US" sz="2000" i="1" dirty="0" err="1">
                <a:solidFill>
                  <a:prstClr val="black"/>
                </a:solidFill>
                <a:latin typeface="Times New Roman"/>
                <a:ea typeface="Arial Unicode MS"/>
              </a:rPr>
              <a:t>microfoundations</a:t>
            </a:r>
            <a:r>
              <a:rPr lang="en-US" sz="2000" i="1" dirty="0">
                <a:solidFill>
                  <a:prstClr val="black"/>
                </a:solidFill>
                <a:latin typeface="Times New Roman"/>
                <a:ea typeface="Arial Unicode MS"/>
              </a:rPr>
              <a:t> to </a:t>
            </a:r>
            <a:r>
              <a:rPr lang="en-US" sz="2000" i="1" dirty="0" err="1">
                <a:solidFill>
                  <a:prstClr val="black"/>
                </a:solidFill>
                <a:latin typeface="Times New Roman"/>
                <a:ea typeface="Arial Unicode MS"/>
              </a:rPr>
              <a:t>macroapplications</a:t>
            </a:r>
            <a:r>
              <a:rPr lang="en-US" sz="2000" i="1" dirty="0">
                <a:solidFill>
                  <a:prstClr val="black"/>
                </a:solidFill>
                <a:latin typeface="Times New Roman"/>
                <a:ea typeface="Arial Unicode MS"/>
              </a:rPr>
              <a:t> </a:t>
            </a:r>
            <a:r>
              <a:rPr lang="en-US" sz="2000" dirty="0">
                <a:solidFill>
                  <a:prstClr val="black"/>
                </a:solidFill>
                <a:latin typeface="Times New Roman"/>
                <a:ea typeface="Arial Unicode MS"/>
              </a:rPr>
              <a:t>(with William </a:t>
            </a:r>
            <a:r>
              <a:rPr lang="en-US" sz="2000" dirty="0" err="1">
                <a:solidFill>
                  <a:prstClr val="black"/>
                </a:solidFill>
                <a:latin typeface="Times New Roman"/>
                <a:ea typeface="Arial Unicode MS"/>
              </a:rPr>
              <a:t>Darity</a:t>
            </a:r>
            <a:r>
              <a:rPr lang="en-US" sz="2000" dirty="0">
                <a:solidFill>
                  <a:prstClr val="black"/>
                </a:solidFill>
                <a:latin typeface="Times New Roman"/>
                <a:ea typeface="Arial Unicode MS"/>
              </a:rPr>
              <a:t> Jr. and Robert Leeson) Routledge, London, </a:t>
            </a:r>
            <a:r>
              <a:rPr lang="en-US" sz="2000" dirty="0" smtClean="0">
                <a:solidFill>
                  <a:prstClr val="black"/>
                </a:solidFill>
                <a:latin typeface="Times New Roman"/>
                <a:ea typeface="Arial Unicode MS"/>
              </a:rPr>
              <a:t>2004; </a:t>
            </a:r>
            <a:r>
              <a:rPr lang="en-US" sz="2000" b="1" dirty="0" smtClean="0">
                <a:solidFill>
                  <a:prstClr val="black"/>
                </a:solidFill>
                <a:latin typeface="Times New Roman"/>
                <a:ea typeface="Arial Unicode MS"/>
              </a:rPr>
              <a:t>characterized by sequential discovery and cross-fertilization</a:t>
            </a:r>
            <a:endParaRPr lang="en-US" sz="2000" b="1" dirty="0">
              <a:solidFill>
                <a:prstClr val="black"/>
              </a:solidFill>
              <a:latin typeface="Times New Roman"/>
              <a:ea typeface="Arial Unicode MS"/>
            </a:endParaRPr>
          </a:p>
          <a:p>
            <a:pPr marL="0" lvl="0" indent="0" algn="l" rtl="0">
              <a:buNone/>
            </a:pPr>
            <a:r>
              <a:rPr lang="en-US" sz="2000" i="1" dirty="0" smtClean="0">
                <a:solidFill>
                  <a:prstClr val="black"/>
                </a:solidFill>
                <a:latin typeface="Times New Roman"/>
                <a:ea typeface="Arial Unicode MS"/>
              </a:rPr>
              <a:t> -Real </a:t>
            </a:r>
            <a:r>
              <a:rPr lang="en-US" sz="2000" i="1" dirty="0">
                <a:solidFill>
                  <a:prstClr val="black"/>
                </a:solidFill>
                <a:latin typeface="Times New Roman"/>
                <a:ea typeface="Arial Unicode MS"/>
              </a:rPr>
              <a:t>Business Cycle Models in Economics</a:t>
            </a:r>
            <a:r>
              <a:rPr lang="en-US" sz="2000" dirty="0">
                <a:solidFill>
                  <a:prstClr val="black"/>
                </a:solidFill>
                <a:latin typeface="Times New Roman"/>
                <a:ea typeface="Arial Unicode MS"/>
              </a:rPr>
              <a:t>, Routledge, London, </a:t>
            </a:r>
            <a:r>
              <a:rPr lang="en-US" sz="2000" dirty="0" smtClean="0">
                <a:solidFill>
                  <a:prstClr val="black"/>
                </a:solidFill>
                <a:latin typeface="Times New Roman"/>
                <a:ea typeface="Arial Unicode MS"/>
              </a:rPr>
              <a:t>2014;</a:t>
            </a:r>
          </a:p>
          <a:p>
            <a:pPr marL="0" lvl="0" indent="0" algn="l" rtl="0">
              <a:buNone/>
            </a:pPr>
            <a:r>
              <a:rPr lang="en-US" sz="2100" b="1" dirty="0">
                <a:solidFill>
                  <a:prstClr val="black"/>
                </a:solidFill>
                <a:latin typeface="Times New Roman"/>
                <a:ea typeface="Arial Unicode MS"/>
              </a:rPr>
              <a:t>characterized by sequential discovery and </a:t>
            </a:r>
            <a:r>
              <a:rPr lang="en-US" sz="2100" b="1" dirty="0" smtClean="0">
                <a:solidFill>
                  <a:prstClr val="black"/>
                </a:solidFill>
                <a:latin typeface="Times New Roman"/>
                <a:ea typeface="Arial Unicode MS"/>
              </a:rPr>
              <a:t>cross-fertilization</a:t>
            </a:r>
            <a:endParaRPr lang="en-US" sz="2000" b="1" dirty="0" smtClean="0">
              <a:solidFill>
                <a:prstClr val="black"/>
              </a:solidFill>
              <a:latin typeface="Times New Roman"/>
              <a:ea typeface="Arial Unicode MS"/>
            </a:endParaRPr>
          </a:p>
          <a:p>
            <a:pPr marL="0" lvl="0" indent="0" algn="l" rtl="0">
              <a:buNone/>
            </a:pPr>
            <a:r>
              <a:rPr lang="en-US" sz="2000" dirty="0">
                <a:solidFill>
                  <a:prstClr val="black"/>
                </a:solidFill>
                <a:latin typeface="Times New Roman"/>
                <a:ea typeface="Arial Unicode MS"/>
              </a:rPr>
              <a:t> -</a:t>
            </a:r>
            <a:r>
              <a:rPr lang="en-US" sz="2000" i="1" dirty="0" smtClean="0">
                <a:solidFill>
                  <a:prstClr val="black"/>
                </a:solidFill>
                <a:latin typeface="Times New Roman"/>
                <a:ea typeface="Arial Unicode MS"/>
              </a:rPr>
              <a:t>Freshwater Economics: the Evolution of Quantitative Macroeconomics</a:t>
            </a:r>
            <a:r>
              <a:rPr lang="en-US" sz="2000" dirty="0" smtClean="0">
                <a:solidFill>
                  <a:prstClr val="black"/>
                </a:solidFill>
                <a:latin typeface="Times New Roman"/>
                <a:ea typeface="Arial Unicode MS"/>
              </a:rPr>
              <a:t> (in preparation)</a:t>
            </a:r>
            <a:endParaRPr lang="en-US" sz="2000" dirty="0">
              <a:solidFill>
                <a:prstClr val="black"/>
              </a:solidFill>
            </a:endParaRPr>
          </a:p>
          <a:p>
            <a:pPr algn="l" rtl="0"/>
            <a:endParaRPr lang="he-IL" sz="2000" dirty="0"/>
          </a:p>
        </p:txBody>
      </p:sp>
      <p:sp>
        <p:nvSpPr>
          <p:cNvPr id="4" name="Slide Number Placeholder 3"/>
          <p:cNvSpPr>
            <a:spLocks noGrp="1"/>
          </p:cNvSpPr>
          <p:nvPr>
            <p:ph type="sldNum" sz="quarter" idx="12"/>
          </p:nvPr>
        </p:nvSpPr>
        <p:spPr/>
        <p:txBody>
          <a:bodyPr/>
          <a:lstStyle/>
          <a:p>
            <a:fld id="{BC23DFDC-EEC3-4B0E-97D6-0A51B95AACD2}" type="slidenum">
              <a:rPr lang="he-IL" smtClean="0"/>
              <a:t>3</a:t>
            </a:fld>
            <a:endParaRPr lang="he-IL"/>
          </a:p>
        </p:txBody>
      </p:sp>
    </p:spTree>
    <p:extLst>
      <p:ext uri="{BB962C8B-B14F-4D97-AF65-F5344CB8AC3E}">
        <p14:creationId xmlns:p14="http://schemas.microsoft.com/office/powerpoint/2010/main" val="193100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000" i="1" dirty="0" smtClean="0">
                <a:solidFill>
                  <a:prstClr val="black"/>
                </a:solidFill>
              </a:rPr>
              <a:t/>
            </a:r>
            <a:br>
              <a:rPr lang="en-US" sz="2000" i="1" dirty="0" smtClean="0">
                <a:solidFill>
                  <a:prstClr val="black"/>
                </a:solidFill>
              </a:rPr>
            </a:br>
            <a:r>
              <a:rPr lang="en-US" sz="2000" i="1" dirty="0" smtClean="0">
                <a:solidFill>
                  <a:prstClr val="black"/>
                </a:solidFill>
              </a:rPr>
              <a:t>Macroeconomic Dynamics [MD] Panel Sessions</a:t>
            </a:r>
            <a:r>
              <a:rPr lang="en-US" sz="2000" dirty="0" smtClean="0">
                <a:solidFill>
                  <a:prstClr val="black"/>
                </a:solidFill>
              </a:rPr>
              <a:t> </a:t>
            </a:r>
            <a:r>
              <a:rPr lang="en-US" sz="2000" dirty="0">
                <a:solidFill>
                  <a:prstClr val="black"/>
                </a:solidFill>
              </a:rPr>
              <a:t>at </a:t>
            </a:r>
            <a:r>
              <a:rPr lang="en-US" sz="2000" dirty="0" smtClean="0">
                <a:solidFill>
                  <a:prstClr val="black"/>
                </a:solidFill>
              </a:rPr>
              <a:t>ASSA</a:t>
            </a:r>
            <a:endParaRPr lang="he-IL" sz="2000" dirty="0"/>
          </a:p>
        </p:txBody>
      </p:sp>
      <p:sp>
        <p:nvSpPr>
          <p:cNvPr id="3" name="Content Placeholder 2"/>
          <p:cNvSpPr>
            <a:spLocks noGrp="1"/>
          </p:cNvSpPr>
          <p:nvPr>
            <p:ph idx="1"/>
          </p:nvPr>
        </p:nvSpPr>
        <p:spPr/>
        <p:txBody>
          <a:bodyPr>
            <a:normAutofit lnSpcReduction="10000"/>
          </a:bodyPr>
          <a:lstStyle/>
          <a:p>
            <a:pPr marL="0" marR="57150" lvl="0" indent="0" algn="l" rtl="0">
              <a:lnSpc>
                <a:spcPct val="150000"/>
              </a:lnSpc>
              <a:spcBef>
                <a:spcPts val="0"/>
              </a:spcBef>
              <a:buNone/>
            </a:pPr>
            <a:r>
              <a:rPr lang="en-US" sz="1800" dirty="0" smtClean="0">
                <a:solidFill>
                  <a:srgbClr val="000000"/>
                </a:solidFill>
                <a:latin typeface="Times New Roman"/>
                <a:ea typeface="Arial Unicode MS"/>
              </a:rPr>
              <a:t>In order to implement further “reconstruction”, we organized a number of </a:t>
            </a:r>
            <a:r>
              <a:rPr lang="en-US" sz="1800" i="1" dirty="0" smtClean="0">
                <a:solidFill>
                  <a:srgbClr val="000000"/>
                </a:solidFill>
                <a:latin typeface="Times New Roman"/>
                <a:ea typeface="Arial Unicode MS"/>
              </a:rPr>
              <a:t>ASSA-MD </a:t>
            </a:r>
            <a:r>
              <a:rPr lang="en-US" sz="1800" dirty="0" smtClean="0">
                <a:solidFill>
                  <a:srgbClr val="000000"/>
                </a:solidFill>
                <a:latin typeface="Times New Roman"/>
                <a:ea typeface="Arial Unicode MS"/>
              </a:rPr>
              <a:t>panel sessions:</a:t>
            </a:r>
          </a:p>
          <a:p>
            <a:pPr marL="0" marR="57150" lvl="0" algn="l" rtl="0">
              <a:lnSpc>
                <a:spcPct val="150000"/>
              </a:lnSpc>
              <a:spcBef>
                <a:spcPts val="0"/>
              </a:spcBef>
            </a:pPr>
            <a:r>
              <a:rPr lang="en-US" sz="1800" dirty="0" smtClean="0">
                <a:solidFill>
                  <a:srgbClr val="000000"/>
                </a:solidFill>
                <a:latin typeface="Times New Roman"/>
                <a:ea typeface="Arial Unicode MS"/>
              </a:rPr>
              <a:t>“</a:t>
            </a:r>
            <a:r>
              <a:rPr lang="en-US" sz="1800" dirty="0">
                <a:solidFill>
                  <a:srgbClr val="000000"/>
                </a:solidFill>
                <a:latin typeface="Times New Roman"/>
                <a:ea typeface="Arial Unicode MS"/>
              </a:rPr>
              <a:t>Rational Expectations: Retrospect and Prospect" </a:t>
            </a:r>
            <a:r>
              <a:rPr lang="en-US" sz="1800" dirty="0" smtClean="0">
                <a:solidFill>
                  <a:srgbClr val="000000"/>
                </a:solidFill>
                <a:latin typeface="Times New Roman"/>
                <a:ea typeface="Arial Unicode MS"/>
              </a:rPr>
              <a:t>(ed. Young and Hoover</a:t>
            </a:r>
            <a:r>
              <a:rPr lang="en-US" sz="1800" dirty="0">
                <a:solidFill>
                  <a:srgbClr val="000000"/>
                </a:solidFill>
                <a:latin typeface="Times New Roman"/>
                <a:ea typeface="Arial Unicode MS"/>
              </a:rPr>
              <a:t>), </a:t>
            </a:r>
            <a:r>
              <a:rPr lang="en-US" sz="1800" i="1" dirty="0">
                <a:solidFill>
                  <a:srgbClr val="000000"/>
                </a:solidFill>
                <a:latin typeface="Times New Roman"/>
                <a:ea typeface="Arial Unicode MS"/>
              </a:rPr>
              <a:t>Macroeconomic Dynamics</a:t>
            </a:r>
            <a:r>
              <a:rPr lang="en-US" sz="1800" dirty="0">
                <a:solidFill>
                  <a:srgbClr val="000000"/>
                </a:solidFill>
                <a:latin typeface="Times New Roman"/>
                <a:ea typeface="Arial Unicode MS"/>
              </a:rPr>
              <a:t>, 17,5, 2013, based on panel session with Lucas, Wallace, Shiller, Mortensen and Lovell.</a:t>
            </a:r>
          </a:p>
          <a:p>
            <a:pPr marL="0" marR="57150" lvl="0" algn="l" rtl="0">
              <a:lnSpc>
                <a:spcPct val="150000"/>
              </a:lnSpc>
              <a:spcBef>
                <a:spcPts val="0"/>
              </a:spcBef>
            </a:pPr>
            <a:r>
              <a:rPr lang="en-US" sz="1800" dirty="0">
                <a:solidFill>
                  <a:prstClr val="black"/>
                </a:solidFill>
                <a:latin typeface="Times New Roman"/>
                <a:ea typeface="Times New Roman"/>
              </a:rPr>
              <a:t> "Real Business Cycles after Three Decades", (ed. </a:t>
            </a:r>
            <a:r>
              <a:rPr lang="en-US" sz="1800" dirty="0" smtClean="0">
                <a:solidFill>
                  <a:prstClr val="black"/>
                </a:solidFill>
                <a:latin typeface="Times New Roman"/>
                <a:ea typeface="Times New Roman"/>
              </a:rPr>
              <a:t>Young and </a:t>
            </a:r>
            <a:r>
              <a:rPr lang="en-US" sz="1800" dirty="0" err="1" smtClean="0">
                <a:solidFill>
                  <a:prstClr val="black"/>
                </a:solidFill>
                <a:latin typeface="Times New Roman"/>
                <a:ea typeface="Times New Roman"/>
              </a:rPr>
              <a:t>Altug</a:t>
            </a:r>
            <a:r>
              <a:rPr lang="en-US" sz="1800" dirty="0">
                <a:solidFill>
                  <a:prstClr val="black"/>
                </a:solidFill>
                <a:latin typeface="Times New Roman"/>
                <a:ea typeface="Times New Roman"/>
              </a:rPr>
              <a:t>) </a:t>
            </a:r>
            <a:r>
              <a:rPr lang="en-US" sz="1800" i="1" dirty="0">
                <a:solidFill>
                  <a:prstClr val="black"/>
                </a:solidFill>
                <a:latin typeface="Times New Roman"/>
                <a:ea typeface="Times New Roman"/>
              </a:rPr>
              <a:t>Macroeconomic Dynamics</a:t>
            </a:r>
            <a:r>
              <a:rPr lang="en-US" sz="1800" dirty="0">
                <a:solidFill>
                  <a:prstClr val="black"/>
                </a:solidFill>
                <a:latin typeface="Times New Roman"/>
                <a:ea typeface="Times New Roman"/>
              </a:rPr>
              <a:t>, 19 ,2, 2015 , based on panel session with Prescott, </a:t>
            </a:r>
            <a:r>
              <a:rPr lang="en-US" sz="1800" dirty="0" err="1">
                <a:solidFill>
                  <a:prstClr val="black"/>
                </a:solidFill>
                <a:latin typeface="Times New Roman"/>
                <a:ea typeface="Times New Roman"/>
              </a:rPr>
              <a:t>Kydland</a:t>
            </a:r>
            <a:r>
              <a:rPr lang="en-US" sz="1800" dirty="0">
                <a:solidFill>
                  <a:prstClr val="black"/>
                </a:solidFill>
                <a:latin typeface="Times New Roman"/>
                <a:ea typeface="Times New Roman"/>
              </a:rPr>
              <a:t>, Long, </a:t>
            </a:r>
            <a:r>
              <a:rPr lang="en-US" sz="1800" dirty="0" err="1">
                <a:solidFill>
                  <a:prstClr val="black"/>
                </a:solidFill>
                <a:latin typeface="Times New Roman"/>
                <a:ea typeface="Times New Roman"/>
              </a:rPr>
              <a:t>Plosser</a:t>
            </a:r>
            <a:r>
              <a:rPr lang="en-US" sz="1800" dirty="0">
                <a:solidFill>
                  <a:prstClr val="black"/>
                </a:solidFill>
                <a:latin typeface="Times New Roman"/>
                <a:ea typeface="Times New Roman"/>
              </a:rPr>
              <a:t>, Hansen and Cooley.</a:t>
            </a:r>
          </a:p>
          <a:p>
            <a:pPr marL="0" marR="57150" lvl="0" algn="l" rtl="0">
              <a:lnSpc>
                <a:spcPct val="150000"/>
              </a:lnSpc>
              <a:spcBef>
                <a:spcPts val="0"/>
              </a:spcBef>
            </a:pPr>
            <a:r>
              <a:rPr lang="en-US" sz="1800" dirty="0">
                <a:solidFill>
                  <a:prstClr val="black"/>
                </a:solidFill>
                <a:latin typeface="Times New Roman"/>
                <a:ea typeface="Times New Roman"/>
              </a:rPr>
              <a:t>"Optimal Growth after 50 years" (ed. </a:t>
            </a:r>
            <a:r>
              <a:rPr lang="en-US" sz="1800" dirty="0" smtClean="0">
                <a:solidFill>
                  <a:prstClr val="black"/>
                </a:solidFill>
                <a:latin typeface="Times New Roman"/>
                <a:ea typeface="Times New Roman"/>
              </a:rPr>
              <a:t>Young and  </a:t>
            </a:r>
            <a:r>
              <a:rPr lang="en-US" sz="1800" dirty="0">
                <a:solidFill>
                  <a:prstClr val="black"/>
                </a:solidFill>
                <a:latin typeface="Times New Roman"/>
                <a:ea typeface="Times New Roman"/>
              </a:rPr>
              <a:t>Spear),  </a:t>
            </a:r>
            <a:r>
              <a:rPr lang="en-US" sz="1800" i="1" dirty="0">
                <a:solidFill>
                  <a:prstClr val="black"/>
                </a:solidFill>
                <a:latin typeface="Times New Roman"/>
                <a:ea typeface="Times New Roman"/>
              </a:rPr>
              <a:t>Macroeconomic Dynamics</a:t>
            </a:r>
            <a:r>
              <a:rPr lang="en-US" sz="1800" dirty="0">
                <a:solidFill>
                  <a:prstClr val="black"/>
                </a:solidFill>
                <a:latin typeface="Times New Roman"/>
                <a:ea typeface="Times New Roman"/>
              </a:rPr>
              <a:t> [forthcoming] based on panel session with Shell, </a:t>
            </a:r>
            <a:r>
              <a:rPr lang="en-US" sz="1800" dirty="0" err="1">
                <a:solidFill>
                  <a:prstClr val="black"/>
                </a:solidFill>
                <a:latin typeface="Times New Roman"/>
                <a:ea typeface="Times New Roman"/>
              </a:rPr>
              <a:t>Romer</a:t>
            </a:r>
            <a:r>
              <a:rPr lang="en-US" sz="1800" dirty="0">
                <a:solidFill>
                  <a:prstClr val="black"/>
                </a:solidFill>
                <a:latin typeface="Times New Roman"/>
                <a:ea typeface="Times New Roman"/>
              </a:rPr>
              <a:t>, Mirman, </a:t>
            </a:r>
            <a:r>
              <a:rPr lang="en-US" sz="1800" dirty="0" err="1">
                <a:solidFill>
                  <a:prstClr val="black"/>
                </a:solidFill>
                <a:latin typeface="Times New Roman"/>
                <a:ea typeface="Times New Roman"/>
              </a:rPr>
              <a:t>Durlauf</a:t>
            </a:r>
            <a:r>
              <a:rPr lang="en-US" sz="1800" dirty="0">
                <a:solidFill>
                  <a:prstClr val="black"/>
                </a:solidFill>
                <a:latin typeface="Times New Roman"/>
                <a:ea typeface="Times New Roman"/>
              </a:rPr>
              <a:t>, Khan and </a:t>
            </a:r>
            <a:r>
              <a:rPr lang="en-US" sz="1800" dirty="0" err="1">
                <a:solidFill>
                  <a:prstClr val="black"/>
                </a:solidFill>
                <a:latin typeface="Times New Roman"/>
                <a:ea typeface="Times New Roman"/>
              </a:rPr>
              <a:t>Galor</a:t>
            </a:r>
            <a:endParaRPr lang="he-IL" dirty="0">
              <a:cs typeface="+mj-cs"/>
            </a:endParaRPr>
          </a:p>
        </p:txBody>
      </p:sp>
      <p:sp>
        <p:nvSpPr>
          <p:cNvPr id="4" name="Slide Number Placeholder 3"/>
          <p:cNvSpPr>
            <a:spLocks noGrp="1"/>
          </p:cNvSpPr>
          <p:nvPr>
            <p:ph type="sldNum" sz="quarter" idx="12"/>
          </p:nvPr>
        </p:nvSpPr>
        <p:spPr/>
        <p:txBody>
          <a:bodyPr/>
          <a:lstStyle/>
          <a:p>
            <a:fld id="{BC23DFDC-EEC3-4B0E-97D6-0A51B95AACD2}" type="slidenum">
              <a:rPr lang="he-IL" smtClean="0"/>
              <a:t>4</a:t>
            </a:fld>
            <a:endParaRPr lang="he-IL"/>
          </a:p>
        </p:txBody>
      </p:sp>
    </p:spTree>
    <p:extLst>
      <p:ext uri="{BB962C8B-B14F-4D97-AF65-F5344CB8AC3E}">
        <p14:creationId xmlns:p14="http://schemas.microsoft.com/office/powerpoint/2010/main" val="1757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800" b="1" dirty="0" smtClean="0"/>
              <a:t>Narratives of Modern Growth </a:t>
            </a:r>
            <a:r>
              <a:rPr lang="en-US" sz="2800" b="1" dirty="0"/>
              <a:t>T</a:t>
            </a:r>
            <a:r>
              <a:rPr lang="en-US" sz="2800" b="1" dirty="0" smtClean="0"/>
              <a:t>heory</a:t>
            </a:r>
            <a:endParaRPr lang="he-IL" sz="2800" b="1" dirty="0"/>
          </a:p>
        </p:txBody>
      </p:sp>
      <p:sp>
        <p:nvSpPr>
          <p:cNvPr id="3" name="Content Placeholder 2"/>
          <p:cNvSpPr>
            <a:spLocks noGrp="1"/>
          </p:cNvSpPr>
          <p:nvPr>
            <p:ph idx="1"/>
          </p:nvPr>
        </p:nvSpPr>
        <p:spPr/>
        <p:txBody>
          <a:bodyPr>
            <a:normAutofit lnSpcReduction="10000"/>
          </a:bodyPr>
          <a:lstStyle/>
          <a:p>
            <a:pPr marL="0" indent="0" algn="l" rtl="0">
              <a:buNone/>
            </a:pPr>
            <a:r>
              <a:rPr lang="en-US" b="1" i="1" dirty="0" smtClean="0"/>
              <a:t>“Conventional” </a:t>
            </a:r>
            <a:r>
              <a:rPr lang="en-US" dirty="0"/>
              <a:t>n</a:t>
            </a:r>
            <a:r>
              <a:rPr lang="en-US" dirty="0" smtClean="0"/>
              <a:t>arratives and conflations</a:t>
            </a:r>
          </a:p>
          <a:p>
            <a:pPr marL="0" indent="0" algn="l" rtl="0">
              <a:buNone/>
            </a:pPr>
            <a:r>
              <a:rPr lang="en-US" sz="2800" dirty="0" smtClean="0"/>
              <a:t>-</a:t>
            </a:r>
            <a:r>
              <a:rPr lang="en-US" sz="2800" dirty="0" err="1" smtClean="0"/>
              <a:t>Harrod</a:t>
            </a:r>
            <a:r>
              <a:rPr lang="en-US" sz="2800" dirty="0" smtClean="0"/>
              <a:t> (1939) and </a:t>
            </a:r>
            <a:r>
              <a:rPr lang="en-US" sz="2800" dirty="0" err="1" smtClean="0"/>
              <a:t>Domar</a:t>
            </a:r>
            <a:r>
              <a:rPr lang="en-US" sz="2800" dirty="0" smtClean="0"/>
              <a:t> (1946)</a:t>
            </a:r>
          </a:p>
          <a:p>
            <a:pPr marL="0" indent="0" algn="l" rtl="0">
              <a:buNone/>
            </a:pPr>
            <a:r>
              <a:rPr lang="en-US" sz="2800" dirty="0" smtClean="0"/>
              <a:t>-Solow (1956) and Swan (1956)</a:t>
            </a:r>
          </a:p>
          <a:p>
            <a:pPr marL="0" indent="0" algn="l" rtl="0">
              <a:buNone/>
            </a:pPr>
            <a:r>
              <a:rPr lang="en-US" sz="2800" dirty="0" smtClean="0"/>
              <a:t>-Ramsey (1928)- Cass (1965) –Koopmans (1965)</a:t>
            </a:r>
          </a:p>
          <a:p>
            <a:pPr marL="0" indent="0" algn="l" rtl="0">
              <a:buNone/>
            </a:pPr>
            <a:r>
              <a:rPr lang="en-US" sz="2800" dirty="0" smtClean="0"/>
              <a:t>-Arrow (1962)-Lucas (1985/88)-</a:t>
            </a:r>
            <a:r>
              <a:rPr lang="en-US" sz="2800" dirty="0" err="1" smtClean="0"/>
              <a:t>Romer</a:t>
            </a:r>
            <a:r>
              <a:rPr lang="en-US" sz="2800" dirty="0" smtClean="0"/>
              <a:t>(1986-1990)</a:t>
            </a:r>
          </a:p>
          <a:p>
            <a:pPr marL="0" indent="0" algn="l" rtl="0">
              <a:buNone/>
            </a:pPr>
            <a:r>
              <a:rPr lang="en-US" sz="2800" b="1" dirty="0" smtClean="0"/>
              <a:t>Characterized by </a:t>
            </a:r>
            <a:r>
              <a:rPr lang="en-US" sz="2800" b="1" i="1" dirty="0" smtClean="0"/>
              <a:t>perceived</a:t>
            </a:r>
            <a:r>
              <a:rPr lang="en-US" sz="2800" b="1" dirty="0" smtClean="0"/>
              <a:t>  “multiple” and/or “sequential discovery”</a:t>
            </a:r>
          </a:p>
          <a:p>
            <a:pPr marL="0" indent="0" algn="l" rtl="0">
              <a:buNone/>
            </a:pPr>
            <a:r>
              <a:rPr lang="en-US" b="1" i="1" dirty="0" smtClean="0"/>
              <a:t>Based upon diachronic analysis</a:t>
            </a:r>
            <a:r>
              <a:rPr lang="en-US" b="1" i="1" u="sng" dirty="0" smtClean="0"/>
              <a:t> of published papers only</a:t>
            </a:r>
          </a:p>
          <a:p>
            <a:pPr marL="0" indent="0" algn="l" rtl="0">
              <a:buNone/>
            </a:pPr>
            <a:endParaRPr lang="en-US" sz="2800" dirty="0" smtClean="0"/>
          </a:p>
          <a:p>
            <a:pPr marL="0" indent="0" algn="l" rtl="0">
              <a:buNone/>
            </a:pPr>
            <a:endParaRPr lang="he-IL" sz="2800" dirty="0"/>
          </a:p>
        </p:txBody>
      </p:sp>
      <p:sp>
        <p:nvSpPr>
          <p:cNvPr id="4" name="Slide Number Placeholder 3"/>
          <p:cNvSpPr>
            <a:spLocks noGrp="1"/>
          </p:cNvSpPr>
          <p:nvPr>
            <p:ph type="sldNum" sz="quarter" idx="12"/>
          </p:nvPr>
        </p:nvSpPr>
        <p:spPr/>
        <p:txBody>
          <a:bodyPr/>
          <a:lstStyle/>
          <a:p>
            <a:fld id="{BC23DFDC-EEC3-4B0E-97D6-0A51B95AACD2}" type="slidenum">
              <a:rPr lang="he-IL" smtClean="0"/>
              <a:t>5</a:t>
            </a:fld>
            <a:endParaRPr lang="he-IL"/>
          </a:p>
        </p:txBody>
      </p:sp>
    </p:spTree>
    <p:extLst>
      <p:ext uri="{BB962C8B-B14F-4D97-AF65-F5344CB8AC3E}">
        <p14:creationId xmlns:p14="http://schemas.microsoft.com/office/powerpoint/2010/main" val="175746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rtl="0">
              <a:spcBef>
                <a:spcPct val="20000"/>
              </a:spcBef>
            </a:pPr>
            <a:r>
              <a:rPr lang="en-US" sz="2400" b="1" dirty="0">
                <a:solidFill>
                  <a:prstClr val="black"/>
                </a:solidFill>
                <a:ea typeface="+mn-ea"/>
                <a:cs typeface="+mn-cs"/>
              </a:rPr>
              <a:t>“Reconstructed” Narratives </a:t>
            </a:r>
            <a:r>
              <a:rPr lang="en-US" sz="2000" dirty="0" smtClean="0">
                <a:solidFill>
                  <a:prstClr val="black"/>
                </a:solidFill>
                <a:ea typeface="+mn-ea"/>
                <a:cs typeface="+mn-cs"/>
              </a:rPr>
              <a:t/>
            </a:r>
            <a:br>
              <a:rPr lang="en-US" sz="2000" dirty="0" smtClean="0">
                <a:solidFill>
                  <a:prstClr val="black"/>
                </a:solidFill>
                <a:ea typeface="+mn-ea"/>
                <a:cs typeface="+mn-cs"/>
              </a:rPr>
            </a:br>
            <a:r>
              <a:rPr lang="en-US" sz="2400" b="1" i="1" u="sng" dirty="0" smtClean="0">
                <a:solidFill>
                  <a:prstClr val="black"/>
                </a:solidFill>
                <a:ea typeface="+mn-ea"/>
                <a:cs typeface="+mn-cs"/>
              </a:rPr>
              <a:t>diachronic analysis based upon all </a:t>
            </a:r>
            <a:br>
              <a:rPr lang="en-US" sz="2400" b="1" i="1" u="sng" dirty="0" smtClean="0">
                <a:solidFill>
                  <a:prstClr val="black"/>
                </a:solidFill>
                <a:ea typeface="+mn-ea"/>
                <a:cs typeface="+mn-cs"/>
              </a:rPr>
            </a:br>
            <a:r>
              <a:rPr lang="en-US" sz="2400" b="1" i="1" u="sng" dirty="0" smtClean="0">
                <a:solidFill>
                  <a:prstClr val="black"/>
                </a:solidFill>
                <a:ea typeface="+mn-ea"/>
                <a:cs typeface="+mn-cs"/>
              </a:rPr>
              <a:t>available documents and recollections</a:t>
            </a:r>
            <a:r>
              <a:rPr lang="en-US" sz="2000" dirty="0">
                <a:solidFill>
                  <a:prstClr val="black"/>
                </a:solidFill>
                <a:ea typeface="+mn-ea"/>
                <a:cs typeface="+mn-cs"/>
              </a:rPr>
              <a:t/>
            </a:r>
            <a:br>
              <a:rPr lang="en-US" sz="2000" dirty="0">
                <a:solidFill>
                  <a:prstClr val="black"/>
                </a:solidFill>
                <a:ea typeface="+mn-ea"/>
                <a:cs typeface="+mn-cs"/>
              </a:rPr>
            </a:br>
            <a:endParaRPr lang="he-IL" sz="2000" b="1" dirty="0"/>
          </a:p>
        </p:txBody>
      </p:sp>
      <p:sp>
        <p:nvSpPr>
          <p:cNvPr id="3" name="Content Placeholder 2"/>
          <p:cNvSpPr>
            <a:spLocks noGrp="1"/>
          </p:cNvSpPr>
          <p:nvPr>
            <p:ph idx="1"/>
          </p:nvPr>
        </p:nvSpPr>
        <p:spPr/>
        <p:txBody>
          <a:bodyPr>
            <a:normAutofit lnSpcReduction="10000"/>
          </a:bodyPr>
          <a:lstStyle/>
          <a:p>
            <a:pPr marL="0" indent="0" algn="l" rtl="0">
              <a:buNone/>
            </a:pPr>
            <a:r>
              <a:rPr lang="en-US" sz="2100" i="1" dirty="0" smtClean="0">
                <a:latin typeface="Times-Roman"/>
              </a:rPr>
              <a:t>Cass interview with Spear and Wright, MD (1998):</a:t>
            </a:r>
          </a:p>
          <a:p>
            <a:pPr marL="0" indent="0" algn="l" rtl="0">
              <a:buNone/>
            </a:pPr>
            <a:r>
              <a:rPr lang="en-US" sz="2400" dirty="0" smtClean="0">
                <a:latin typeface="Times-Roman"/>
              </a:rPr>
              <a:t>“So </a:t>
            </a:r>
            <a:r>
              <a:rPr lang="en-US" sz="2400" dirty="0">
                <a:latin typeface="Times-Roman"/>
              </a:rPr>
              <a:t>I just put the two </a:t>
            </a:r>
            <a:r>
              <a:rPr lang="en-US" sz="2400" dirty="0" smtClean="0">
                <a:latin typeface="Times-Roman"/>
              </a:rPr>
              <a:t>together [“optimal growth problem” and “</a:t>
            </a:r>
            <a:r>
              <a:rPr lang="en-US" sz="2400" dirty="0" err="1" smtClean="0">
                <a:latin typeface="Times-Roman"/>
              </a:rPr>
              <a:t>Pontryagin</a:t>
            </a:r>
            <a:r>
              <a:rPr lang="en-US" sz="2400" dirty="0" smtClean="0">
                <a:latin typeface="Times-Roman"/>
              </a:rPr>
              <a:t>…maximum principle”]and </a:t>
            </a:r>
            <a:r>
              <a:rPr lang="en-US" sz="2400" dirty="0">
                <a:latin typeface="Times-Roman"/>
              </a:rPr>
              <a:t>then </a:t>
            </a:r>
            <a:r>
              <a:rPr lang="en-US" sz="2400" dirty="0" err="1">
                <a:latin typeface="Times-Roman"/>
              </a:rPr>
              <a:t>Uzawa</a:t>
            </a:r>
            <a:r>
              <a:rPr lang="en-US" sz="2400" dirty="0">
                <a:latin typeface="Times-Roman"/>
              </a:rPr>
              <a:t> thought this </a:t>
            </a:r>
            <a:r>
              <a:rPr lang="en-US" sz="2400" dirty="0" smtClean="0">
                <a:latin typeface="Times-Roman"/>
              </a:rPr>
              <a:t>was great</a:t>
            </a:r>
            <a:r>
              <a:rPr lang="en-US" sz="2400" dirty="0">
                <a:latin typeface="Times-Roman"/>
              </a:rPr>
              <a:t>. I’m not sure why, I guess probably because </a:t>
            </a:r>
            <a:r>
              <a:rPr lang="en-US" sz="2400" dirty="0" err="1">
                <a:latin typeface="Times-Roman"/>
              </a:rPr>
              <a:t>Tjalling</a:t>
            </a:r>
            <a:r>
              <a:rPr lang="en-US" sz="2400" dirty="0">
                <a:latin typeface="Times-Roman"/>
              </a:rPr>
              <a:t> Koopmans was </a:t>
            </a:r>
            <a:r>
              <a:rPr lang="en-US" sz="2400" dirty="0" smtClean="0">
                <a:latin typeface="Times-Roman"/>
              </a:rPr>
              <a:t>working on </a:t>
            </a:r>
            <a:r>
              <a:rPr lang="en-US" sz="2400" dirty="0">
                <a:latin typeface="Times-Roman"/>
              </a:rPr>
              <a:t>this problem and </a:t>
            </a:r>
            <a:r>
              <a:rPr lang="en-US" sz="2400" dirty="0" err="1">
                <a:latin typeface="Times-Roman"/>
              </a:rPr>
              <a:t>Tjalling</a:t>
            </a:r>
            <a:r>
              <a:rPr lang="en-US" sz="2400" dirty="0">
                <a:latin typeface="Times-Roman"/>
              </a:rPr>
              <a:t> was a bit of an idol for </a:t>
            </a:r>
            <a:r>
              <a:rPr lang="en-US" sz="2400" dirty="0" err="1">
                <a:latin typeface="Times-Roman"/>
              </a:rPr>
              <a:t>Uzawa</a:t>
            </a:r>
            <a:r>
              <a:rPr lang="en-US" sz="2400" dirty="0">
                <a:latin typeface="Times-Roman"/>
              </a:rPr>
              <a:t>. Actually, </a:t>
            </a:r>
            <a:r>
              <a:rPr lang="en-US" sz="2400" dirty="0" err="1">
                <a:latin typeface="Times-Roman"/>
              </a:rPr>
              <a:t>Uzawa</a:t>
            </a:r>
            <a:r>
              <a:rPr lang="en-US" sz="2400" dirty="0">
                <a:latin typeface="Times-Roman"/>
              </a:rPr>
              <a:t> </a:t>
            </a:r>
            <a:r>
              <a:rPr lang="en-US" sz="2400" dirty="0" smtClean="0">
                <a:latin typeface="Times-Roman"/>
              </a:rPr>
              <a:t>liked to </a:t>
            </a:r>
            <a:r>
              <a:rPr lang="en-US" sz="2400" dirty="0">
                <a:latin typeface="Times-Roman"/>
              </a:rPr>
              <a:t>one-up people. At some point he was talking to </a:t>
            </a:r>
            <a:r>
              <a:rPr lang="en-US" sz="2400" dirty="0" err="1">
                <a:latin typeface="Times-Roman"/>
              </a:rPr>
              <a:t>Tjalling</a:t>
            </a:r>
            <a:r>
              <a:rPr lang="en-US" sz="2400" dirty="0">
                <a:latin typeface="Times-Roman"/>
              </a:rPr>
              <a:t> about the problem, </a:t>
            </a:r>
            <a:r>
              <a:rPr lang="en-US" sz="2400" dirty="0" smtClean="0">
                <a:latin typeface="Times-Roman"/>
              </a:rPr>
              <a:t>and </a:t>
            </a:r>
            <a:r>
              <a:rPr lang="en-US" sz="2400" dirty="0" err="1" smtClean="0">
                <a:latin typeface="Times-Roman"/>
              </a:rPr>
              <a:t>Tjalling</a:t>
            </a:r>
            <a:r>
              <a:rPr lang="en-US" sz="2400" dirty="0" smtClean="0">
                <a:latin typeface="Times-Roman"/>
              </a:rPr>
              <a:t> </a:t>
            </a:r>
            <a:r>
              <a:rPr lang="en-US" sz="2400" dirty="0">
                <a:latin typeface="Times-Roman"/>
              </a:rPr>
              <a:t>was describing what he was doing and </a:t>
            </a:r>
            <a:r>
              <a:rPr lang="en-US" sz="2400" dirty="0" err="1">
                <a:latin typeface="Times-Roman"/>
              </a:rPr>
              <a:t>Uzawa</a:t>
            </a:r>
            <a:r>
              <a:rPr lang="en-US" sz="2400" dirty="0">
                <a:latin typeface="Times-Roman"/>
              </a:rPr>
              <a:t> interrupted and said, “Well, </a:t>
            </a:r>
            <a:r>
              <a:rPr lang="en-US" sz="2400" dirty="0" smtClean="0">
                <a:latin typeface="Times-Roman"/>
              </a:rPr>
              <a:t>I have </a:t>
            </a:r>
            <a:r>
              <a:rPr lang="en-US" sz="2400" dirty="0">
                <a:latin typeface="Times-Roman"/>
              </a:rPr>
              <a:t>a graduate student who did that problem.” Then </a:t>
            </a:r>
            <a:r>
              <a:rPr lang="en-US" sz="2400" dirty="0" err="1">
                <a:latin typeface="Times-Roman"/>
              </a:rPr>
              <a:t>Tjalling</a:t>
            </a:r>
            <a:r>
              <a:rPr lang="en-US" sz="2400" dirty="0">
                <a:latin typeface="Times-Roman"/>
              </a:rPr>
              <a:t> got very nervous </a:t>
            </a:r>
            <a:r>
              <a:rPr lang="en-US" sz="2400" dirty="0" smtClean="0">
                <a:latin typeface="Times-Roman"/>
              </a:rPr>
              <a:t>about it</a:t>
            </a:r>
            <a:r>
              <a:rPr lang="en-US" sz="2400" dirty="0">
                <a:latin typeface="Times-Roman"/>
              </a:rPr>
              <a:t>, he was always very nervous about . . ., oh, authorship and who was first and </a:t>
            </a:r>
            <a:r>
              <a:rPr lang="en-US" sz="2400" dirty="0" smtClean="0">
                <a:latin typeface="Times-Roman"/>
              </a:rPr>
              <a:t>that sort </a:t>
            </a:r>
            <a:r>
              <a:rPr lang="en-US" sz="2400" dirty="0">
                <a:latin typeface="Times-Roman"/>
              </a:rPr>
              <a:t>of thing, and we had some correspondence</a:t>
            </a:r>
            <a:r>
              <a:rPr lang="en-US" sz="2400" dirty="0" smtClean="0">
                <a:latin typeface="Times-Roman"/>
              </a:rPr>
              <a:t>.”</a:t>
            </a:r>
            <a:endParaRPr lang="he-IL" sz="2400" dirty="0"/>
          </a:p>
        </p:txBody>
      </p:sp>
      <p:sp>
        <p:nvSpPr>
          <p:cNvPr id="4" name="Slide Number Placeholder 3"/>
          <p:cNvSpPr>
            <a:spLocks noGrp="1"/>
          </p:cNvSpPr>
          <p:nvPr>
            <p:ph type="sldNum" sz="quarter" idx="12"/>
          </p:nvPr>
        </p:nvSpPr>
        <p:spPr/>
        <p:txBody>
          <a:bodyPr/>
          <a:lstStyle/>
          <a:p>
            <a:fld id="{BC23DFDC-EEC3-4B0E-97D6-0A51B95AACD2}" type="slidenum">
              <a:rPr lang="he-IL" smtClean="0"/>
              <a:t>6</a:t>
            </a:fld>
            <a:endParaRPr lang="he-IL"/>
          </a:p>
        </p:txBody>
      </p:sp>
    </p:spTree>
    <p:extLst>
      <p:ext uri="{BB962C8B-B14F-4D97-AF65-F5344CB8AC3E}">
        <p14:creationId xmlns:p14="http://schemas.microsoft.com/office/powerpoint/2010/main" val="1001940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i="1" dirty="0">
                <a:solidFill>
                  <a:prstClr val="black"/>
                </a:solidFill>
              </a:rPr>
              <a:t>Macroeconomic Dynamics Surveys </a:t>
            </a:r>
            <a:r>
              <a:rPr lang="en-US" sz="2000" b="1" dirty="0">
                <a:solidFill>
                  <a:prstClr val="black"/>
                </a:solidFill>
              </a:rPr>
              <a:t>on Modern Growth Theory</a:t>
            </a:r>
            <a:endParaRPr lang="he-IL" dirty="0"/>
          </a:p>
        </p:txBody>
      </p:sp>
      <p:sp>
        <p:nvSpPr>
          <p:cNvPr id="3" name="Content Placeholder 2"/>
          <p:cNvSpPr>
            <a:spLocks noGrp="1"/>
          </p:cNvSpPr>
          <p:nvPr>
            <p:ph idx="1"/>
          </p:nvPr>
        </p:nvSpPr>
        <p:spPr/>
        <p:txBody>
          <a:bodyPr>
            <a:normAutofit lnSpcReduction="10000"/>
          </a:bodyPr>
          <a:lstStyle/>
          <a:p>
            <a:pPr marL="0" lvl="0" algn="l" rtl="0">
              <a:lnSpc>
                <a:spcPct val="150000"/>
              </a:lnSpc>
              <a:spcBef>
                <a:spcPts val="0"/>
              </a:spcBef>
            </a:pPr>
            <a:r>
              <a:rPr lang="en-US" sz="1900" dirty="0">
                <a:solidFill>
                  <a:srgbClr val="000000"/>
                </a:solidFill>
                <a:latin typeface="Times New Roman"/>
                <a:ea typeface="Times New Roman"/>
              </a:rPr>
              <a:t>"Optimum Savings and Optimal Growth: the Cass-</a:t>
            </a:r>
            <a:r>
              <a:rPr lang="en-US" sz="1900" dirty="0" err="1">
                <a:solidFill>
                  <a:srgbClr val="000000"/>
                </a:solidFill>
                <a:latin typeface="Times New Roman"/>
                <a:ea typeface="Times New Roman"/>
              </a:rPr>
              <a:t>Malinvaud</a:t>
            </a:r>
            <a:r>
              <a:rPr lang="en-US" sz="1900" dirty="0">
                <a:solidFill>
                  <a:srgbClr val="000000"/>
                </a:solidFill>
                <a:latin typeface="Times New Roman"/>
                <a:ea typeface="Times New Roman"/>
              </a:rPr>
              <a:t>-Koopmans Nexus" </a:t>
            </a:r>
            <a:r>
              <a:rPr lang="en-US" sz="1900" i="1" dirty="0">
                <a:solidFill>
                  <a:srgbClr val="000000"/>
                </a:solidFill>
                <a:latin typeface="Times New Roman"/>
                <a:ea typeface="Arial Unicode MS"/>
              </a:rPr>
              <a:t>Macroeconomic Dynamics</a:t>
            </a:r>
            <a:r>
              <a:rPr lang="en-US" sz="1900" dirty="0">
                <a:solidFill>
                  <a:srgbClr val="000000"/>
                </a:solidFill>
                <a:latin typeface="Times New Roman"/>
                <a:ea typeface="Arial Unicode MS"/>
              </a:rPr>
              <a:t>, 2013</a:t>
            </a:r>
            <a:r>
              <a:rPr lang="en-US" sz="1900" dirty="0">
                <a:solidFill>
                  <a:srgbClr val="000000"/>
                </a:solidFill>
                <a:latin typeface="Times New Roman"/>
                <a:ea typeface="Times New Roman"/>
              </a:rPr>
              <a:t>(with Stephen Spear)</a:t>
            </a:r>
            <a:endParaRPr lang="en-US" sz="1900" dirty="0">
              <a:solidFill>
                <a:srgbClr val="000000"/>
              </a:solidFill>
              <a:ea typeface="Calibri"/>
            </a:endParaRPr>
          </a:p>
          <a:p>
            <a:pPr marL="0" marR="57150" lvl="0" algn="l" rtl="0">
              <a:lnSpc>
                <a:spcPct val="150000"/>
              </a:lnSpc>
              <a:spcBef>
                <a:spcPts val="0"/>
              </a:spcBef>
            </a:pPr>
            <a:r>
              <a:rPr lang="en-US" sz="1900" dirty="0">
                <a:solidFill>
                  <a:srgbClr val="000000"/>
                </a:solidFill>
                <a:latin typeface="Times New Roman"/>
                <a:ea typeface="Times New Roman"/>
              </a:rPr>
              <a:t>"Two Sector Growth, Optimal Growth and the Turnpike: amalgamation and metamorphosis", </a:t>
            </a:r>
            <a:r>
              <a:rPr lang="en-US" sz="1900" i="1" dirty="0">
                <a:solidFill>
                  <a:srgbClr val="000000"/>
                </a:solidFill>
                <a:latin typeface="Times New Roman"/>
                <a:ea typeface="Times New Roman"/>
              </a:rPr>
              <a:t>Macroeconomic Dynamics</a:t>
            </a:r>
            <a:r>
              <a:rPr lang="en-US" sz="1900" dirty="0">
                <a:solidFill>
                  <a:srgbClr val="000000"/>
                </a:solidFill>
                <a:latin typeface="Times New Roman"/>
                <a:ea typeface="Times New Roman"/>
              </a:rPr>
              <a:t>, 2014 (with Stephen Spear), </a:t>
            </a:r>
            <a:endParaRPr lang="en-US" sz="1900" dirty="0">
              <a:solidFill>
                <a:srgbClr val="000000"/>
              </a:solidFill>
              <a:ea typeface="Calibri"/>
            </a:endParaRPr>
          </a:p>
          <a:p>
            <a:pPr marL="0" lvl="0" algn="l" rtl="0">
              <a:lnSpc>
                <a:spcPct val="150000"/>
              </a:lnSpc>
              <a:spcBef>
                <a:spcPts val="0"/>
              </a:spcBef>
              <a:tabLst>
                <a:tab pos="5525770" algn="l"/>
              </a:tabLst>
            </a:pPr>
            <a:r>
              <a:rPr lang="en-US" sz="1900" dirty="0">
                <a:solidFill>
                  <a:srgbClr val="000000"/>
                </a:solidFill>
                <a:latin typeface="Times New Roman"/>
                <a:ea typeface="Times New Roman"/>
              </a:rPr>
              <a:t>“Generalizations of Optimal Growth Theory: Stochastic Models, Mathematics and Meta-synthesis” , </a:t>
            </a:r>
            <a:r>
              <a:rPr lang="en-US" sz="1900" i="1" dirty="0">
                <a:solidFill>
                  <a:srgbClr val="000000"/>
                </a:solidFill>
                <a:latin typeface="Times New Roman"/>
                <a:ea typeface="Times New Roman"/>
              </a:rPr>
              <a:t>Macroeconomic Dynamics</a:t>
            </a:r>
            <a:r>
              <a:rPr lang="en-US" sz="1900" dirty="0">
                <a:solidFill>
                  <a:srgbClr val="000000"/>
                </a:solidFill>
                <a:latin typeface="Times New Roman"/>
                <a:ea typeface="Times New Roman"/>
              </a:rPr>
              <a:t>, 2015 (with Stephen Spear)</a:t>
            </a:r>
            <a:endParaRPr lang="en-US" sz="1900" dirty="0">
              <a:solidFill>
                <a:srgbClr val="000000"/>
              </a:solidFill>
              <a:ea typeface="Calibri"/>
            </a:endParaRPr>
          </a:p>
          <a:p>
            <a:pPr marL="0" lvl="0" algn="l" rtl="0">
              <a:lnSpc>
                <a:spcPct val="150000"/>
              </a:lnSpc>
              <a:spcBef>
                <a:spcPts val="0"/>
              </a:spcBef>
              <a:tabLst>
                <a:tab pos="795020" algn="l"/>
                <a:tab pos="5274310" algn="r"/>
                <a:tab pos="5525770" algn="l"/>
              </a:tabLst>
            </a:pPr>
            <a:r>
              <a:rPr lang="en-US" sz="1900" dirty="0">
                <a:solidFill>
                  <a:srgbClr val="000000"/>
                </a:solidFill>
                <a:latin typeface="Times New Roman"/>
                <a:ea typeface="Times New Roman"/>
              </a:rPr>
              <a:t>"Endogenous Growth Theory and Models: the 'First Wave', 1952-73"</a:t>
            </a:r>
            <a:r>
              <a:rPr lang="en-US" sz="1900" i="1" dirty="0">
                <a:solidFill>
                  <a:srgbClr val="000000"/>
                </a:solidFill>
                <a:latin typeface="Times New Roman"/>
                <a:ea typeface="Times New Roman"/>
              </a:rPr>
              <a:t> Macroeconomic Dynamics</a:t>
            </a:r>
            <a:r>
              <a:rPr lang="en-US" sz="1900" dirty="0">
                <a:solidFill>
                  <a:srgbClr val="000000"/>
                </a:solidFill>
                <a:latin typeface="Times New Roman"/>
                <a:ea typeface="Times New Roman"/>
              </a:rPr>
              <a:t>, 2017 (with Stephen Spear)</a:t>
            </a:r>
          </a:p>
          <a:p>
            <a:pPr marL="0" lvl="0" algn="l" rtl="0">
              <a:lnSpc>
                <a:spcPct val="115000"/>
              </a:lnSpc>
              <a:spcBef>
                <a:spcPts val="0"/>
              </a:spcBef>
              <a:spcAft>
                <a:spcPts val="1000"/>
              </a:spcAft>
            </a:pPr>
            <a:r>
              <a:rPr lang="en-US" sz="1900" dirty="0">
                <a:solidFill>
                  <a:prstClr val="black"/>
                </a:solidFill>
                <a:latin typeface="Times New Roman"/>
                <a:ea typeface="Calibri"/>
              </a:rPr>
              <a:t>“Endogenous Growth Theory and </a:t>
            </a:r>
            <a:r>
              <a:rPr lang="en-US" sz="1900" dirty="0" smtClean="0">
                <a:solidFill>
                  <a:prstClr val="black"/>
                </a:solidFill>
                <a:latin typeface="Times New Roman"/>
                <a:ea typeface="Calibri"/>
              </a:rPr>
              <a:t>Models: Transformation and </a:t>
            </a:r>
            <a:r>
              <a:rPr lang="en-US" sz="1900" i="1" dirty="0" err="1" smtClean="0">
                <a:solidFill>
                  <a:prstClr val="black"/>
                </a:solidFill>
                <a:latin typeface="Times New Roman"/>
                <a:ea typeface="Calibri"/>
              </a:rPr>
              <a:t>Methodenstreit</a:t>
            </a:r>
            <a:r>
              <a:rPr lang="en-US" sz="1900" i="1" dirty="0" smtClean="0">
                <a:solidFill>
                  <a:prstClr val="black"/>
                </a:solidFill>
                <a:latin typeface="Times New Roman"/>
                <a:ea typeface="Calibri"/>
              </a:rPr>
              <a:t> -</a:t>
            </a:r>
            <a:r>
              <a:rPr lang="en-US" sz="1900" dirty="0" smtClean="0">
                <a:solidFill>
                  <a:prstClr val="black"/>
                </a:solidFill>
                <a:latin typeface="Times New Roman"/>
                <a:ea typeface="Calibri"/>
              </a:rPr>
              <a:t>the </a:t>
            </a:r>
            <a:r>
              <a:rPr lang="en-US" sz="1900" dirty="0">
                <a:solidFill>
                  <a:prstClr val="black"/>
                </a:solidFill>
                <a:latin typeface="Times New Roman"/>
                <a:ea typeface="Calibri"/>
              </a:rPr>
              <a:t>‘Second Wave’, 1974-1994</a:t>
            </a:r>
            <a:r>
              <a:rPr lang="en-US" sz="1900" dirty="0" smtClean="0">
                <a:solidFill>
                  <a:prstClr val="black"/>
                </a:solidFill>
                <a:latin typeface="Times New Roman"/>
                <a:ea typeface="Calibri"/>
              </a:rPr>
              <a:t>” </a:t>
            </a:r>
            <a:r>
              <a:rPr lang="en-US" sz="1900" i="1" dirty="0" smtClean="0">
                <a:solidFill>
                  <a:prstClr val="black"/>
                </a:solidFill>
                <a:latin typeface="Times New Roman"/>
                <a:ea typeface="Calibri"/>
              </a:rPr>
              <a:t>Macroeconomic Dynamics, </a:t>
            </a:r>
            <a:r>
              <a:rPr lang="en-US" sz="1900" dirty="0" smtClean="0">
                <a:solidFill>
                  <a:prstClr val="black"/>
                </a:solidFill>
                <a:latin typeface="Times New Roman"/>
                <a:ea typeface="Calibri"/>
              </a:rPr>
              <a:t>2019 (with Stephen Spear), forthcoming</a:t>
            </a:r>
            <a:endParaRPr lang="he-IL" dirty="0"/>
          </a:p>
        </p:txBody>
      </p:sp>
      <p:sp>
        <p:nvSpPr>
          <p:cNvPr id="4" name="Slide Number Placeholder 3"/>
          <p:cNvSpPr>
            <a:spLocks noGrp="1"/>
          </p:cNvSpPr>
          <p:nvPr>
            <p:ph type="sldNum" sz="quarter" idx="12"/>
          </p:nvPr>
        </p:nvSpPr>
        <p:spPr/>
        <p:txBody>
          <a:bodyPr/>
          <a:lstStyle/>
          <a:p>
            <a:fld id="{BC23DFDC-EEC3-4B0E-97D6-0A51B95AACD2}" type="slidenum">
              <a:rPr lang="he-IL" smtClean="0"/>
              <a:t>7</a:t>
            </a:fld>
            <a:endParaRPr lang="he-IL"/>
          </a:p>
        </p:txBody>
      </p:sp>
    </p:spTree>
    <p:extLst>
      <p:ext uri="{BB962C8B-B14F-4D97-AF65-F5344CB8AC3E}">
        <p14:creationId xmlns:p14="http://schemas.microsoft.com/office/powerpoint/2010/main" val="218672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400" b="1" dirty="0" smtClean="0">
                <a:latin typeface="Optima-Bold"/>
              </a:rPr>
              <a:t>“</a:t>
            </a:r>
            <a:r>
              <a:rPr lang="en-US" sz="2000" b="1" dirty="0" smtClean="0">
                <a:latin typeface="Optima-Bold"/>
              </a:rPr>
              <a:t>OPTIMUM </a:t>
            </a:r>
            <a:r>
              <a:rPr lang="en-US" sz="2000" b="1" dirty="0">
                <a:latin typeface="Optima-Bold"/>
              </a:rPr>
              <a:t>SAVINGS AND </a:t>
            </a:r>
            <a:r>
              <a:rPr lang="en-US" sz="2000" b="1" dirty="0" smtClean="0">
                <a:latin typeface="Optima-Bold"/>
              </a:rPr>
              <a:t>OPTIMAL GROWTH</a:t>
            </a:r>
            <a:r>
              <a:rPr lang="en-US" sz="2000" b="1" dirty="0">
                <a:latin typeface="Optima-Bold"/>
              </a:rPr>
              <a:t>: </a:t>
            </a:r>
            <a:r>
              <a:rPr lang="en-US" sz="2000" b="1" dirty="0" smtClean="0">
                <a:latin typeface="Optima-Bold"/>
              </a:rPr>
              <a:t/>
            </a:r>
            <a:br>
              <a:rPr lang="en-US" sz="2000" b="1" dirty="0" smtClean="0">
                <a:latin typeface="Optima-Bold"/>
              </a:rPr>
            </a:br>
            <a:r>
              <a:rPr lang="en-US" sz="2000" b="1" dirty="0" smtClean="0">
                <a:latin typeface="Optima-Bold"/>
              </a:rPr>
              <a:t>THE CASS–MALINVAUD–KOOPMANS NEXUS”</a:t>
            </a:r>
            <a:endParaRPr lang="he-IL" sz="2000" b="1" dirty="0"/>
          </a:p>
        </p:txBody>
      </p:sp>
      <p:sp>
        <p:nvSpPr>
          <p:cNvPr id="3" name="Content Placeholder 2"/>
          <p:cNvSpPr>
            <a:spLocks noGrp="1"/>
          </p:cNvSpPr>
          <p:nvPr>
            <p:ph idx="1"/>
          </p:nvPr>
        </p:nvSpPr>
        <p:spPr/>
        <p:txBody>
          <a:bodyPr>
            <a:normAutofit fontScale="70000" lnSpcReduction="20000"/>
          </a:bodyPr>
          <a:lstStyle/>
          <a:p>
            <a:pPr algn="l" rtl="0"/>
            <a:r>
              <a:rPr lang="en-US" dirty="0">
                <a:latin typeface="Times-Roman"/>
              </a:rPr>
              <a:t>This paper surveys the contributions of David Cass, </a:t>
            </a:r>
            <a:r>
              <a:rPr lang="en-US" dirty="0" err="1">
                <a:latin typeface="Times-Roman"/>
              </a:rPr>
              <a:t>Tjalling</a:t>
            </a:r>
            <a:r>
              <a:rPr lang="en-US" dirty="0">
                <a:latin typeface="Times-Roman"/>
              </a:rPr>
              <a:t> Koopmans, and </a:t>
            </a:r>
            <a:r>
              <a:rPr lang="en-US" dirty="0" smtClean="0">
                <a:latin typeface="Times-Roman"/>
              </a:rPr>
              <a:t>Edmond </a:t>
            </a:r>
            <a:r>
              <a:rPr lang="en-US" dirty="0" err="1" smtClean="0">
                <a:latin typeface="Times-Roman"/>
              </a:rPr>
              <a:t>Malinvaud</a:t>
            </a:r>
            <a:r>
              <a:rPr lang="en-US" dirty="0" smtClean="0">
                <a:latin typeface="Times-Roman"/>
              </a:rPr>
              <a:t> </a:t>
            </a:r>
            <a:r>
              <a:rPr lang="en-US" dirty="0">
                <a:latin typeface="Times-Roman"/>
              </a:rPr>
              <a:t>over the decades during which modern optimal growth theory was developed.</a:t>
            </a:r>
          </a:p>
          <a:p>
            <a:pPr algn="l" rtl="0"/>
            <a:r>
              <a:rPr lang="en-US" dirty="0">
                <a:latin typeface="Times-Roman"/>
              </a:rPr>
              <a:t>By utilizing material ranging from dissertations, drafts, and working papers </a:t>
            </a:r>
            <a:r>
              <a:rPr lang="en-US" dirty="0" smtClean="0">
                <a:latin typeface="Times-Roman"/>
              </a:rPr>
              <a:t>through conference </a:t>
            </a:r>
            <a:r>
              <a:rPr lang="en-US" dirty="0">
                <a:latin typeface="Times-Roman"/>
              </a:rPr>
              <a:t>presentations, discussions, and published papers, we show that </a:t>
            </a:r>
            <a:r>
              <a:rPr lang="en-US" dirty="0" smtClean="0">
                <a:latin typeface="Times-Roman"/>
              </a:rPr>
              <a:t>both </a:t>
            </a:r>
            <a:r>
              <a:rPr lang="en-US" dirty="0" err="1" smtClean="0">
                <a:latin typeface="Times-Roman"/>
              </a:rPr>
              <a:t>Malinvaud</a:t>
            </a:r>
            <a:r>
              <a:rPr lang="en-US" dirty="0" smtClean="0">
                <a:latin typeface="Times-Roman"/>
              </a:rPr>
              <a:t> </a:t>
            </a:r>
            <a:r>
              <a:rPr lang="en-US" dirty="0">
                <a:latin typeface="Times-Roman"/>
              </a:rPr>
              <a:t>and Cass had significant impacts on the evolution of </a:t>
            </a:r>
            <a:r>
              <a:rPr lang="en-US" dirty="0" err="1">
                <a:latin typeface="Times-Roman"/>
              </a:rPr>
              <a:t>Koopman’s</a:t>
            </a:r>
            <a:r>
              <a:rPr lang="en-US" dirty="0">
                <a:latin typeface="Times-Roman"/>
              </a:rPr>
              <a:t> thought, </a:t>
            </a:r>
            <a:r>
              <a:rPr lang="en-US" dirty="0" smtClean="0">
                <a:latin typeface="Times-Roman"/>
              </a:rPr>
              <a:t>and the </a:t>
            </a:r>
            <a:r>
              <a:rPr lang="en-US" dirty="0">
                <a:latin typeface="Times-Roman"/>
              </a:rPr>
              <a:t>development of his part of what is known as “the Cass–Koopmans model.” </a:t>
            </a:r>
            <a:endParaRPr lang="en-US" dirty="0" smtClean="0">
              <a:latin typeface="Times-Roman"/>
            </a:endParaRPr>
          </a:p>
          <a:p>
            <a:pPr algn="l" rtl="0"/>
            <a:r>
              <a:rPr lang="en-US" dirty="0" smtClean="0">
                <a:latin typeface="Times-Roman"/>
              </a:rPr>
              <a:t>Based on our </a:t>
            </a:r>
            <a:r>
              <a:rPr lang="en-US" dirty="0">
                <a:latin typeface="Times-Roman"/>
              </a:rPr>
              <a:t>findings, we conclude that the modern optimal growth model should include </a:t>
            </a:r>
            <a:r>
              <a:rPr lang="en-US" dirty="0" smtClean="0">
                <a:latin typeface="Times-Roman"/>
              </a:rPr>
              <a:t>the contributions </a:t>
            </a:r>
            <a:r>
              <a:rPr lang="en-US" dirty="0">
                <a:latin typeface="Times-Roman"/>
              </a:rPr>
              <a:t>of </a:t>
            </a:r>
            <a:r>
              <a:rPr lang="en-US" dirty="0" err="1">
                <a:latin typeface="Times-Roman"/>
              </a:rPr>
              <a:t>Malinvaud</a:t>
            </a:r>
            <a:r>
              <a:rPr lang="en-US" dirty="0">
                <a:latin typeface="Times-Roman"/>
              </a:rPr>
              <a:t>, and be retitled “the Cass–</a:t>
            </a:r>
            <a:r>
              <a:rPr lang="en-US" dirty="0" err="1">
                <a:latin typeface="Times-Roman"/>
              </a:rPr>
              <a:t>Malinvaud</a:t>
            </a:r>
            <a:r>
              <a:rPr lang="en-US" dirty="0">
                <a:latin typeface="Times-Roman"/>
              </a:rPr>
              <a:t>–Koopmans” model</a:t>
            </a:r>
          </a:p>
          <a:p>
            <a:pPr marL="0" indent="0" algn="l" rtl="0">
              <a:buNone/>
            </a:pPr>
            <a:r>
              <a:rPr lang="en-US" dirty="0" smtClean="0">
                <a:latin typeface="Times-Roman"/>
              </a:rPr>
              <a:t>    accordingly</a:t>
            </a:r>
            <a:r>
              <a:rPr lang="en-US" dirty="0">
                <a:latin typeface="Times-Roman"/>
              </a:rPr>
              <a:t>.</a:t>
            </a:r>
            <a:endParaRPr lang="he-IL" dirty="0"/>
          </a:p>
        </p:txBody>
      </p:sp>
      <p:sp>
        <p:nvSpPr>
          <p:cNvPr id="4" name="Slide Number Placeholder 3"/>
          <p:cNvSpPr>
            <a:spLocks noGrp="1"/>
          </p:cNvSpPr>
          <p:nvPr>
            <p:ph type="sldNum" sz="quarter" idx="12"/>
          </p:nvPr>
        </p:nvSpPr>
        <p:spPr/>
        <p:txBody>
          <a:bodyPr/>
          <a:lstStyle/>
          <a:p>
            <a:fld id="{BC23DFDC-EEC3-4B0E-97D6-0A51B95AACD2}" type="slidenum">
              <a:rPr lang="he-IL" smtClean="0"/>
              <a:t>8</a:t>
            </a:fld>
            <a:endParaRPr lang="he-IL"/>
          </a:p>
        </p:txBody>
      </p:sp>
    </p:spTree>
    <p:extLst>
      <p:ext uri="{BB962C8B-B14F-4D97-AF65-F5344CB8AC3E}">
        <p14:creationId xmlns:p14="http://schemas.microsoft.com/office/powerpoint/2010/main" val="114812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400" b="1" dirty="0" smtClean="0"/>
              <a:t>From conclusion to </a:t>
            </a:r>
            <a:r>
              <a:rPr lang="en-US" sz="1800" b="1" dirty="0" smtClean="0">
                <a:solidFill>
                  <a:prstClr val="black"/>
                </a:solidFill>
                <a:latin typeface="Optima-Bold"/>
              </a:rPr>
              <a:t>“OPTIMUM </a:t>
            </a:r>
            <a:r>
              <a:rPr lang="en-US" sz="1800" b="1" dirty="0">
                <a:solidFill>
                  <a:prstClr val="black"/>
                </a:solidFill>
                <a:latin typeface="Optima-Bold"/>
              </a:rPr>
              <a:t>SAVINGS AND OPTIMAL GROWTH: </a:t>
            </a:r>
            <a:br>
              <a:rPr lang="en-US" sz="1800" b="1" dirty="0">
                <a:solidFill>
                  <a:prstClr val="black"/>
                </a:solidFill>
                <a:latin typeface="Optima-Bold"/>
              </a:rPr>
            </a:br>
            <a:r>
              <a:rPr lang="en-US" sz="1800" b="1" dirty="0">
                <a:solidFill>
                  <a:prstClr val="black"/>
                </a:solidFill>
                <a:latin typeface="Optima-Bold"/>
              </a:rPr>
              <a:t>THE CASS–MALINVAUD–KOOPMANS NEXUS”</a:t>
            </a:r>
            <a:endParaRPr lang="he-IL" sz="1800" dirty="0"/>
          </a:p>
        </p:txBody>
      </p:sp>
      <p:sp>
        <p:nvSpPr>
          <p:cNvPr id="3" name="Content Placeholder 2"/>
          <p:cNvSpPr>
            <a:spLocks noGrp="1"/>
          </p:cNvSpPr>
          <p:nvPr>
            <p:ph idx="1"/>
          </p:nvPr>
        </p:nvSpPr>
        <p:spPr/>
        <p:txBody>
          <a:bodyPr>
            <a:noAutofit/>
          </a:bodyPr>
          <a:lstStyle/>
          <a:p>
            <a:pPr marL="0" indent="0" algn="l" rtl="0">
              <a:buNone/>
            </a:pPr>
            <a:r>
              <a:rPr lang="en-US" sz="1200" dirty="0" smtClean="0">
                <a:latin typeface="Times-Roman"/>
              </a:rPr>
              <a:t>    Indeed</a:t>
            </a:r>
            <a:r>
              <a:rPr lang="en-US" sz="1200" dirty="0">
                <a:latin typeface="Times-Roman"/>
              </a:rPr>
              <a:t>, the scenario we presented here is probably as old </a:t>
            </a:r>
            <a:r>
              <a:rPr lang="en-US" sz="1200" dirty="0" smtClean="0">
                <a:latin typeface="Times-Roman"/>
              </a:rPr>
              <a:t>as science </a:t>
            </a:r>
            <a:r>
              <a:rPr lang="en-US" sz="1200" dirty="0">
                <a:latin typeface="Times-Roman"/>
              </a:rPr>
              <a:t>itself. On the one hand, we see a serious and motivated young </a:t>
            </a:r>
            <a:r>
              <a:rPr lang="en-US" sz="1200" dirty="0" smtClean="0">
                <a:latin typeface="Times-Roman"/>
              </a:rPr>
              <a:t>graduate student </a:t>
            </a:r>
            <a:r>
              <a:rPr lang="en-US" sz="1200" dirty="0">
                <a:latin typeface="Times-Roman"/>
              </a:rPr>
              <a:t>in Dave Cass, striking out to solve a problem he probably thought </a:t>
            </a:r>
            <a:r>
              <a:rPr lang="en-US" sz="1200" dirty="0" smtClean="0">
                <a:latin typeface="Times-Roman"/>
              </a:rPr>
              <a:t>no one </a:t>
            </a:r>
            <a:r>
              <a:rPr lang="en-US" sz="1200" dirty="0">
                <a:latin typeface="Times-Roman"/>
              </a:rPr>
              <a:t>else had thought of or worked on, using the newly developed </a:t>
            </a:r>
            <a:r>
              <a:rPr lang="en-US" sz="1200" dirty="0" smtClean="0">
                <a:latin typeface="Times-Roman"/>
              </a:rPr>
              <a:t>mathematical techniques </a:t>
            </a:r>
            <a:r>
              <a:rPr lang="en-US" sz="1200" dirty="0">
                <a:latin typeface="Times-Roman"/>
              </a:rPr>
              <a:t>pioneered by </a:t>
            </a:r>
            <a:r>
              <a:rPr lang="en-US" sz="1200" dirty="0" err="1">
                <a:latin typeface="Times-Roman"/>
              </a:rPr>
              <a:t>Pontryagin</a:t>
            </a:r>
            <a:r>
              <a:rPr lang="en-US" sz="1200" dirty="0">
                <a:latin typeface="Times-Roman"/>
              </a:rPr>
              <a:t> and his students. In </a:t>
            </a:r>
            <a:r>
              <a:rPr lang="en-US" sz="1200" dirty="0" err="1">
                <a:latin typeface="Times-Roman"/>
              </a:rPr>
              <a:t>Tjalling</a:t>
            </a:r>
            <a:r>
              <a:rPr lang="en-US" sz="1200" dirty="0">
                <a:latin typeface="Times-Roman"/>
              </a:rPr>
              <a:t> Koopmans </a:t>
            </a:r>
            <a:r>
              <a:rPr lang="en-US" sz="1200" dirty="0" smtClean="0">
                <a:latin typeface="Times-Roman"/>
              </a:rPr>
              <a:t>we find </a:t>
            </a:r>
            <a:r>
              <a:rPr lang="en-US" sz="1200" dirty="0">
                <a:latin typeface="Times-Roman"/>
              </a:rPr>
              <a:t>an established and revered senior scientist also tackling the same problem</a:t>
            </a:r>
          </a:p>
          <a:p>
            <a:pPr marL="0" indent="0" algn="l" rtl="0">
              <a:buNone/>
            </a:pPr>
            <a:r>
              <a:rPr lang="en-US" sz="1200" dirty="0">
                <a:latin typeface="Times-Roman"/>
              </a:rPr>
              <a:t>with a clear understanding of its import and history, but lacking the </a:t>
            </a:r>
            <a:r>
              <a:rPr lang="en-US" sz="1200" dirty="0" smtClean="0">
                <a:latin typeface="Times-Roman"/>
              </a:rPr>
              <a:t>up-to-date mathematical </a:t>
            </a:r>
            <a:r>
              <a:rPr lang="en-US" sz="1200" dirty="0">
                <a:latin typeface="Times-Roman"/>
              </a:rPr>
              <a:t>tools needed to fully solve the problem. In Edmond </a:t>
            </a:r>
            <a:r>
              <a:rPr lang="en-US" sz="1200" dirty="0" err="1" smtClean="0">
                <a:latin typeface="Times-Roman"/>
              </a:rPr>
              <a:t>Malinvaud</a:t>
            </a:r>
            <a:r>
              <a:rPr lang="en-US" sz="1200" dirty="0" smtClean="0">
                <a:latin typeface="Times-Roman"/>
              </a:rPr>
              <a:t>, we </a:t>
            </a:r>
            <a:r>
              <a:rPr lang="en-US" sz="1200" dirty="0">
                <a:latin typeface="Times-Roman"/>
              </a:rPr>
              <a:t>have a true pioneer who formulated and solved a version of the </a:t>
            </a:r>
            <a:r>
              <a:rPr lang="en-US" sz="1200" dirty="0" smtClean="0">
                <a:latin typeface="Times-Roman"/>
              </a:rPr>
              <a:t>discrete-time growth </a:t>
            </a:r>
            <a:r>
              <a:rPr lang="en-US" sz="1200" dirty="0">
                <a:latin typeface="Times-Roman"/>
              </a:rPr>
              <a:t>model without the aid of </a:t>
            </a:r>
            <a:r>
              <a:rPr lang="en-US" sz="1200" dirty="0" err="1">
                <a:latin typeface="Times-Roman"/>
              </a:rPr>
              <a:t>Pontryagin’s</a:t>
            </a:r>
            <a:r>
              <a:rPr lang="en-US" sz="1200" dirty="0">
                <a:latin typeface="Times-Roman"/>
              </a:rPr>
              <a:t> mathematics, but whose practice </a:t>
            </a:r>
            <a:r>
              <a:rPr lang="en-US" sz="1200" dirty="0" smtClean="0">
                <a:latin typeface="Times-Roman"/>
              </a:rPr>
              <a:t>of publishing </a:t>
            </a:r>
            <a:r>
              <a:rPr lang="en-US" sz="1200" dirty="0">
                <a:latin typeface="Times-Roman"/>
              </a:rPr>
              <a:t>much of his work in his native French limited the exposure of his </a:t>
            </a:r>
            <a:r>
              <a:rPr lang="en-US" sz="1200" dirty="0" smtClean="0">
                <a:latin typeface="Times-Roman"/>
              </a:rPr>
              <a:t>work. In </a:t>
            </a:r>
            <a:r>
              <a:rPr lang="en-US" sz="1200" dirty="0">
                <a:latin typeface="Times-Roman"/>
              </a:rPr>
              <a:t>terms of the cross fertilization that resulted from the communications we </a:t>
            </a:r>
            <a:r>
              <a:rPr lang="en-US" sz="1200" dirty="0" smtClean="0">
                <a:latin typeface="Times-Roman"/>
              </a:rPr>
              <a:t>have outlined </a:t>
            </a:r>
            <a:r>
              <a:rPr lang="en-US" sz="1200" dirty="0">
                <a:latin typeface="Times-Roman"/>
              </a:rPr>
              <a:t>here, Cass clearly benefitted from Koopmans’s knowledge of the </a:t>
            </a:r>
            <a:r>
              <a:rPr lang="en-US" sz="1200" dirty="0" smtClean="0">
                <a:latin typeface="Times-Roman"/>
              </a:rPr>
              <a:t>history of </a:t>
            </a:r>
            <a:r>
              <a:rPr lang="en-US" sz="1200" dirty="0">
                <a:latin typeface="Times-Roman"/>
              </a:rPr>
              <a:t>his subject and the pioneering role that Frank Ramsey played in developing </a:t>
            </a:r>
            <a:r>
              <a:rPr lang="en-US" sz="1200" dirty="0" smtClean="0">
                <a:latin typeface="Times-Roman"/>
              </a:rPr>
              <a:t>the early </a:t>
            </a:r>
            <a:r>
              <a:rPr lang="en-US" sz="1200" dirty="0">
                <a:latin typeface="Times-Roman"/>
              </a:rPr>
              <a:t>growth model. Koopmans, in turn, benefitted from Cass’s grasp of the </a:t>
            </a:r>
            <a:r>
              <a:rPr lang="en-US" sz="1200" dirty="0" smtClean="0">
                <a:latin typeface="Times-Roman"/>
              </a:rPr>
              <a:t>new mathematics; indeed</a:t>
            </a:r>
            <a:r>
              <a:rPr lang="en-US" sz="1200" dirty="0">
                <a:latin typeface="Times-Roman"/>
              </a:rPr>
              <a:t>, Cass’s work showed Koopmans explicitly that there was </a:t>
            </a:r>
            <a:r>
              <a:rPr lang="en-US" sz="1200" dirty="0" smtClean="0">
                <a:latin typeface="Times-Roman"/>
              </a:rPr>
              <a:t>an application </a:t>
            </a:r>
            <a:r>
              <a:rPr lang="en-US" sz="1200" dirty="0">
                <a:latin typeface="Times-Roman"/>
              </a:rPr>
              <a:t>for the new mathematics of </a:t>
            </a:r>
            <a:r>
              <a:rPr lang="en-US" sz="1200" dirty="0" err="1">
                <a:latin typeface="Times-Roman"/>
              </a:rPr>
              <a:t>Pontryagin</a:t>
            </a:r>
            <a:r>
              <a:rPr lang="en-US" sz="1200" dirty="0">
                <a:latin typeface="Times-Roman"/>
              </a:rPr>
              <a:t>. </a:t>
            </a:r>
            <a:r>
              <a:rPr lang="en-US" sz="1200" dirty="0" err="1">
                <a:latin typeface="Times-Roman"/>
              </a:rPr>
              <a:t>Malinvaud’s</a:t>
            </a:r>
            <a:r>
              <a:rPr lang="en-US" sz="1200" dirty="0">
                <a:latin typeface="Times-Roman"/>
              </a:rPr>
              <a:t> </a:t>
            </a:r>
            <a:r>
              <a:rPr lang="en-US" sz="1200" dirty="0" smtClean="0">
                <a:latin typeface="Times-Roman"/>
              </a:rPr>
              <a:t>understanding of </a:t>
            </a:r>
            <a:r>
              <a:rPr lang="en-US" sz="1200" dirty="0">
                <a:latin typeface="Times-Roman"/>
              </a:rPr>
              <a:t>the importance of </a:t>
            </a:r>
            <a:r>
              <a:rPr lang="en-US" sz="1200" dirty="0" err="1">
                <a:latin typeface="Times-Roman"/>
              </a:rPr>
              <a:t>transversality</a:t>
            </a:r>
            <a:r>
              <a:rPr lang="en-US" sz="1200" dirty="0">
                <a:latin typeface="Times-Roman"/>
              </a:rPr>
              <a:t> conditions for infinite-horizon growth </a:t>
            </a:r>
            <a:r>
              <a:rPr lang="en-US" sz="1200" dirty="0" smtClean="0">
                <a:latin typeface="Times-Roman"/>
              </a:rPr>
              <a:t>models allowed </a:t>
            </a:r>
            <a:r>
              <a:rPr lang="en-US" sz="1200" dirty="0">
                <a:latin typeface="Times-Roman"/>
              </a:rPr>
              <a:t>him to identify Koopmans’ error in the initial draft of his Vatican </a:t>
            </a:r>
            <a:r>
              <a:rPr lang="en-US" sz="1200" dirty="0" smtClean="0">
                <a:latin typeface="Times-Roman"/>
              </a:rPr>
              <a:t>paper [as presented at the Oct. 1963 Vatican conference, as manifest in the form of Koopmans’ CFDP 163 (Dec. 1963). Original error (“counterexample”) pointed out by </a:t>
            </a:r>
            <a:r>
              <a:rPr lang="en-US" sz="1200" dirty="0" err="1" smtClean="0">
                <a:latin typeface="Times-Roman"/>
              </a:rPr>
              <a:t>Malinvaud</a:t>
            </a:r>
            <a:r>
              <a:rPr lang="en-US" sz="1200" dirty="0" smtClean="0">
                <a:latin typeface="Times-Roman"/>
              </a:rPr>
              <a:t> in </a:t>
            </a:r>
            <a:r>
              <a:rPr lang="en-US" sz="1200" b="1" i="1" dirty="0" smtClean="0">
                <a:latin typeface="Times-Roman"/>
              </a:rPr>
              <a:t>discussion</a:t>
            </a:r>
            <a:r>
              <a:rPr lang="en-US" sz="1200" dirty="0" smtClean="0">
                <a:latin typeface="Times-Roman"/>
              </a:rPr>
              <a:t> of paper published in Vatican volume, albeit error  corrected by Koopmans in  published 1965 version]…</a:t>
            </a:r>
          </a:p>
          <a:p>
            <a:pPr marL="0" indent="0" algn="l" rtl="0">
              <a:buNone/>
            </a:pPr>
            <a:r>
              <a:rPr lang="en-US" sz="1200" dirty="0" smtClean="0">
                <a:latin typeface="Times-Roman"/>
              </a:rPr>
              <a:t>    The sequential communication </a:t>
            </a:r>
            <a:r>
              <a:rPr lang="en-US" sz="1200" dirty="0">
                <a:latin typeface="Times-Roman"/>
              </a:rPr>
              <a:t>between Cass, Koopmans, and </a:t>
            </a:r>
            <a:r>
              <a:rPr lang="en-US" sz="1200" dirty="0" err="1">
                <a:latin typeface="Times-Roman"/>
              </a:rPr>
              <a:t>Malinvaud</a:t>
            </a:r>
            <a:r>
              <a:rPr lang="en-US" sz="1200" dirty="0">
                <a:latin typeface="Times-Roman"/>
              </a:rPr>
              <a:t>, mediated by the </a:t>
            </a:r>
            <a:r>
              <a:rPr lang="en-US" sz="1200" dirty="0" smtClean="0">
                <a:latin typeface="Times-Roman"/>
              </a:rPr>
              <a:t>conference process</a:t>
            </a:r>
            <a:r>
              <a:rPr lang="en-US" sz="1200" dirty="0">
                <a:latin typeface="Times-Roman"/>
              </a:rPr>
              <a:t>, resulted in a model that put growth on a fully general </a:t>
            </a:r>
            <a:r>
              <a:rPr lang="en-US" sz="1200" dirty="0" smtClean="0">
                <a:latin typeface="Times-Roman"/>
              </a:rPr>
              <a:t>equilibrium footing</a:t>
            </a:r>
            <a:r>
              <a:rPr lang="en-US" sz="1200" dirty="0">
                <a:latin typeface="Times-Roman"/>
              </a:rPr>
              <a:t>. In the process, it revolutionized the study of growth and set a standard </a:t>
            </a:r>
            <a:r>
              <a:rPr lang="en-US" sz="1200" dirty="0" smtClean="0">
                <a:latin typeface="Times-Roman"/>
              </a:rPr>
              <a:t>for dynamic </a:t>
            </a:r>
            <a:r>
              <a:rPr lang="en-US" sz="1200" dirty="0">
                <a:latin typeface="Times-Roman"/>
              </a:rPr>
              <a:t>economic analysis that has been followed ever since.</a:t>
            </a:r>
            <a:endParaRPr lang="he-IL" sz="1200" dirty="0"/>
          </a:p>
        </p:txBody>
      </p:sp>
      <p:sp>
        <p:nvSpPr>
          <p:cNvPr id="4" name="Slide Number Placeholder 3"/>
          <p:cNvSpPr>
            <a:spLocks noGrp="1"/>
          </p:cNvSpPr>
          <p:nvPr>
            <p:ph type="sldNum" sz="quarter" idx="12"/>
          </p:nvPr>
        </p:nvSpPr>
        <p:spPr/>
        <p:txBody>
          <a:bodyPr/>
          <a:lstStyle/>
          <a:p>
            <a:fld id="{BC23DFDC-EEC3-4B0E-97D6-0A51B95AACD2}" type="slidenum">
              <a:rPr lang="he-IL" smtClean="0"/>
              <a:t>9</a:t>
            </a:fld>
            <a:endParaRPr lang="he-IL"/>
          </a:p>
        </p:txBody>
      </p:sp>
    </p:spTree>
    <p:extLst>
      <p:ext uri="{BB962C8B-B14F-4D97-AF65-F5344CB8AC3E}">
        <p14:creationId xmlns:p14="http://schemas.microsoft.com/office/powerpoint/2010/main" val="1046805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2558</Words>
  <Application>Microsoft Office PowerPoint</Application>
  <PresentationFormat>‫הצגה על המסך (4:3)</PresentationFormat>
  <Paragraphs>148</Paragraphs>
  <Slides>18</Slides>
  <Notes>0</Notes>
  <HiddenSlides>0</HiddenSlides>
  <MMClips>0</MMClips>
  <ScaleCrop>false</ScaleCrop>
  <HeadingPairs>
    <vt:vector size="6" baseType="variant">
      <vt:variant>
        <vt:lpstr>גופנים בשימוש</vt:lpstr>
      </vt:variant>
      <vt:variant>
        <vt:i4>10</vt:i4>
      </vt:variant>
      <vt:variant>
        <vt:lpstr>ערכת נושא</vt:lpstr>
      </vt:variant>
      <vt:variant>
        <vt:i4>1</vt:i4>
      </vt:variant>
      <vt:variant>
        <vt:lpstr>כותרות שקופיות</vt:lpstr>
      </vt:variant>
      <vt:variant>
        <vt:i4>18</vt:i4>
      </vt:variant>
    </vt:vector>
  </HeadingPairs>
  <TitlesOfParts>
    <vt:vector size="29" baseType="lpstr">
      <vt:lpstr>Arial</vt:lpstr>
      <vt:lpstr>Arial Unicode MS</vt:lpstr>
      <vt:lpstr>Calibri</vt:lpstr>
      <vt:lpstr>MS Outlook</vt:lpstr>
      <vt:lpstr>Optima-Bold</vt:lpstr>
      <vt:lpstr>Times New Roman</vt:lpstr>
      <vt:lpstr>Times New Roman,Bold</vt:lpstr>
      <vt:lpstr>Times-Bold</vt:lpstr>
      <vt:lpstr>Times-Italic</vt:lpstr>
      <vt:lpstr>Times-Roman</vt:lpstr>
      <vt:lpstr>Office Theme</vt:lpstr>
      <vt:lpstr>   Evolution of Modern Growth Theory: Documents and Recollections Warren Young Stephen Spear    </vt:lpstr>
      <vt:lpstr>Some background: Hicks, Solow, Hahn, Hagiography  and  “Sequential Cross-fertilization”</vt:lpstr>
      <vt:lpstr>“Reconstruction” </vt:lpstr>
      <vt:lpstr> Macroeconomic Dynamics [MD] Panel Sessions at ASSA</vt:lpstr>
      <vt:lpstr>Narratives of Modern Growth Theory</vt:lpstr>
      <vt:lpstr>“Reconstructed” Narratives  diachronic analysis based upon all  available documents and recollections </vt:lpstr>
      <vt:lpstr>Macroeconomic Dynamics Surveys on Modern Growth Theory</vt:lpstr>
      <vt:lpstr>“OPTIMUM SAVINGS AND OPTIMAL GROWTH:  THE CASS–MALINVAUD–KOOPMANS NEXUS”</vt:lpstr>
      <vt:lpstr>From conclusion to “OPTIMUM SAVINGS AND OPTIMAL GROWTH:  THE CASS–MALINVAUD–KOOPMANS NEXUS”</vt:lpstr>
      <vt:lpstr>“TWO-SECTOR GROWTH, OPTIMAL GROWTH, AND THE TURNPIKE: AMALGAMATION AND METAMORPHOSIS”</vt:lpstr>
      <vt:lpstr>“GENERALIZATIONS OF OPTIMAL GROWTH THEORY:  STOCHASTIC MODELS, MATHEMATICS, AND METASYNTHESIS”</vt:lpstr>
      <vt:lpstr>Optimal stochastic growth models…continued</vt:lpstr>
      <vt:lpstr>Optimal stochastic growth models…continued</vt:lpstr>
      <vt:lpstr>Optimal stochastic growth models…continued</vt:lpstr>
      <vt:lpstr>“Endogenous Growth Theory and Models:  the “First Wave”, 1952–1973”</vt:lpstr>
      <vt:lpstr>“Endogenous Growth Theory and Models:  the “First Wave”, 1952–1973”…continued</vt:lpstr>
      <vt:lpstr>“Endogenous Growth Theory and Models:  the “First Wave”, 1952–1973”…continued</vt:lpstr>
      <vt:lpstr>Interim Conclusions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Modern Growth Theory:</dc:title>
  <dc:creator>prof. warren young</dc:creator>
  <cp:lastModifiedBy>user</cp:lastModifiedBy>
  <cp:revision>99</cp:revision>
  <cp:lastPrinted>2016-06-03T17:03:51Z</cp:lastPrinted>
  <dcterms:created xsi:type="dcterms:W3CDTF">2016-06-02T17:11:04Z</dcterms:created>
  <dcterms:modified xsi:type="dcterms:W3CDTF">2017-09-03T08:41:56Z</dcterms:modified>
</cp:coreProperties>
</file>