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73" r:id="rId2"/>
    <p:sldId id="300" r:id="rId3"/>
    <p:sldId id="301" r:id="rId4"/>
    <p:sldId id="302" r:id="rId5"/>
    <p:sldId id="303" r:id="rId6"/>
    <p:sldId id="307" r:id="rId7"/>
    <p:sldId id="291" r:id="rId8"/>
    <p:sldId id="274" r:id="rId9"/>
    <p:sldId id="304" r:id="rId10"/>
    <p:sldId id="281" r:id="rId11"/>
    <p:sldId id="288" r:id="rId12"/>
    <p:sldId id="289" r:id="rId13"/>
    <p:sldId id="286" r:id="rId14"/>
    <p:sldId id="294" r:id="rId15"/>
    <p:sldId id="295" r:id="rId16"/>
    <p:sldId id="296" r:id="rId17"/>
    <p:sldId id="298" r:id="rId18"/>
    <p:sldId id="306" r:id="rId19"/>
    <p:sldId id="299" r:id="rId20"/>
    <p:sldId id="287" r:id="rId21"/>
  </p:sldIdLst>
  <p:sldSz cx="9144000" cy="6858000" type="screen4x3"/>
  <p:notesSz cx="6997700" cy="92837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23B"/>
    <a:srgbClr val="006600"/>
    <a:srgbClr val="FF0000"/>
    <a:srgbClr val="FFFF00"/>
    <a:srgbClr val="D0CFCE"/>
    <a:srgbClr val="FEE5A0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3575" autoAdjust="0"/>
  </p:normalViewPr>
  <p:slideViewPr>
    <p:cSldViewPr>
      <p:cViewPr>
        <p:scale>
          <a:sx n="90" d="100"/>
          <a:sy n="90" d="100"/>
        </p:scale>
        <p:origin x="-81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rtl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65575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rtl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AE7828-B4AA-457D-A5D1-C4D8FFCCCC68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AE7828-B4AA-457D-A5D1-C4D8FFCCCC68}" type="slidenum">
              <a:rPr lang="he-IL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18436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C35E84-14F2-4FF9-8DB8-35555D0AB10F}" type="slidenum">
              <a:rPr lang="he-IL" smtClean="0"/>
              <a:pPr/>
              <a:t>16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19460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371B6-000F-43C9-AAD7-CD00420BC97B}" type="slidenum">
              <a:rPr lang="he-IL" smtClean="0"/>
              <a:pPr/>
              <a:t>17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19460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371B6-000F-43C9-AAD7-CD00420BC97B}" type="slidenum">
              <a:rPr lang="he-IL" smtClean="0"/>
              <a:pPr/>
              <a:t>18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BF1-3372-4BFE-8143-825E278CC680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7E11-F2CD-4C22-9638-74E61E0B3321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20BD9-B7DA-4A20-A3C7-4D2D10F6D45E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DFCBB-A7DE-4C81-BC09-93CBCA927207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7693-23D6-44A5-9B17-BD5E9FBA9B48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65848-6EFC-4775-BFE9-8508C3D02149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014D3-B79F-4F9B-BB80-1768C69E0411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A2AD-5BB3-4C3C-97CA-CACA5B5527C7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35E2-0C2A-49F4-9F34-C6CF48665DE8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86AE-F3B0-49BC-86F1-5B24D40F6288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FE9F-72D4-493E-8041-9807C38F03EF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FF3A3-77DA-45C8-B530-F2D5392E77FF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A5AA5C1-9C10-4828-8119-756C0DC57344}" type="slidenum">
              <a:rPr lang="he-IL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50825" y="561975"/>
            <a:ext cx="83534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6000">
                <a:solidFill>
                  <a:srgbClr val="FF0000"/>
                </a:solidFill>
              </a:rPr>
              <a:t>Repeated games with Costly Observations</a:t>
            </a:r>
            <a:endParaRPr lang="fr-FR" sz="6000">
              <a:solidFill>
                <a:srgbClr val="FF0000"/>
              </a:solidFill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403648" y="2852936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en-US" sz="4000" dirty="0" err="1">
                <a:solidFill>
                  <a:srgbClr val="0000FF"/>
                </a:solidFill>
              </a:rPr>
              <a:t>Eilon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Solan</a:t>
            </a:r>
            <a:r>
              <a:rPr lang="en-US" sz="4000" dirty="0"/>
              <a:t>, </a:t>
            </a:r>
            <a:r>
              <a:rPr lang="en-US" sz="2400" dirty="0"/>
              <a:t>Tel Aviv University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395413" y="5386388"/>
            <a:ext cx="30384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4000">
                <a:solidFill>
                  <a:srgbClr val="0000FF"/>
                </a:solidFill>
              </a:rPr>
              <a:t>Ehud Lehrer</a:t>
            </a:r>
            <a:endParaRPr lang="en-US" sz="4000"/>
          </a:p>
          <a:p>
            <a:pPr algn="l" rtl="0"/>
            <a:r>
              <a:rPr lang="en-US" sz="2400"/>
              <a:t>Tel Aviv University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1436688" y="5013325"/>
            <a:ext cx="766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with</a:t>
            </a:r>
            <a:endParaRPr lang="he-IL" sz="2400"/>
          </a:p>
        </p:txBody>
      </p:sp>
      <p:pic>
        <p:nvPicPr>
          <p:cNvPr id="2054" name="Picture 8" descr="http://www.dur.ac.uk/images/news-images/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4483100"/>
            <a:ext cx="35718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50825" y="434975"/>
            <a:ext cx="8643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r-FR" sz="4400">
                <a:solidFill>
                  <a:srgbClr val="FF0000"/>
                </a:solidFill>
              </a:rPr>
              <a:t>The Minmax Value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14313" y="1500188"/>
            <a:ext cx="8678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2400" dirty="0" err="1">
                <a:solidFill>
                  <a:srgbClr val="006600"/>
                </a:solidFill>
              </a:rPr>
              <a:t>Theorem</a:t>
            </a:r>
            <a:r>
              <a:rPr lang="fr-FR" sz="2400" dirty="0"/>
              <a:t>: The </a:t>
            </a:r>
            <a:r>
              <a:rPr lang="fr-FR" sz="2400" dirty="0" err="1"/>
              <a:t>minmax</a:t>
            </a:r>
            <a:r>
              <a:rPr lang="fr-FR" sz="2400" dirty="0"/>
              <a:t> value in mixed </a:t>
            </a:r>
            <a:r>
              <a:rPr lang="fr-FR" sz="2400" dirty="0" err="1"/>
              <a:t>strategies</a:t>
            </a:r>
            <a:r>
              <a:rPr lang="fr-FR" sz="2400" dirty="0"/>
              <a:t> of </a:t>
            </a:r>
            <a:r>
              <a:rPr lang="fr-FR" sz="2400" dirty="0" err="1"/>
              <a:t>player</a:t>
            </a:r>
            <a:r>
              <a:rPr lang="fr-FR" sz="2400" dirty="0"/>
              <a:t> 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in the </a:t>
            </a:r>
            <a:r>
              <a:rPr lang="en-US" sz="2400" dirty="0" smtClean="0"/>
              <a:t>game </a:t>
            </a:r>
            <a:r>
              <a:rPr lang="en-US" sz="2400" dirty="0" smtClean="0">
                <a:solidFill>
                  <a:srgbClr val="0000FF"/>
                </a:solidFill>
              </a:rPr>
              <a:t>G(r,</a:t>
            </a:r>
            <a:r>
              <a:rPr lang="el-GR" sz="2400" dirty="0" smtClean="0">
                <a:solidFill>
                  <a:srgbClr val="0000FF"/>
                </a:solidFill>
              </a:rPr>
              <a:t>Δ</a:t>
            </a:r>
            <a:r>
              <a:rPr lang="en-US" sz="2400" dirty="0" smtClean="0">
                <a:solidFill>
                  <a:srgbClr val="0000FF"/>
                </a:solidFill>
              </a:rPr>
              <a:t>,c)</a:t>
            </a:r>
            <a:r>
              <a:rPr lang="en-US" sz="2400" dirty="0" smtClean="0"/>
              <a:t> </a:t>
            </a:r>
            <a:r>
              <a:rPr lang="en-US" sz="2400" dirty="0"/>
              <a:t>is equal to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00FF"/>
                </a:solidFill>
              </a:rPr>
              <a:t>v</a:t>
            </a:r>
            <a:r>
              <a:rPr lang="fr-FR" sz="2400" baseline="-25000" dirty="0">
                <a:solidFill>
                  <a:srgbClr val="0000FF"/>
                </a:solidFill>
              </a:rPr>
              <a:t>i</a:t>
            </a:r>
            <a:r>
              <a:rPr lang="fr-FR" sz="2400" dirty="0"/>
              <a:t> , </a:t>
            </a:r>
            <a:r>
              <a:rPr lang="fr-FR" sz="2400" dirty="0" err="1"/>
              <a:t>his</a:t>
            </a:r>
            <a:r>
              <a:rPr lang="fr-FR" sz="2400" dirty="0"/>
              <a:t> </a:t>
            </a:r>
            <a:r>
              <a:rPr lang="fr-FR" sz="2400" dirty="0" err="1"/>
              <a:t>minmax</a:t>
            </a:r>
            <a:r>
              <a:rPr lang="fr-FR" sz="2400" dirty="0"/>
              <a:t> value in the base </a:t>
            </a:r>
            <a:r>
              <a:rPr lang="fr-FR" sz="2400" dirty="0" err="1"/>
              <a:t>game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G</a:t>
            </a:r>
            <a:r>
              <a:rPr lang="fr-FR" sz="2400" dirty="0"/>
              <a:t>.</a:t>
            </a:r>
            <a:endParaRPr lang="he-IL" sz="2400" dirty="0"/>
          </a:p>
        </p:txBody>
      </p:sp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250825" y="4902200"/>
            <a:ext cx="86439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2400" dirty="0" err="1">
                <a:solidFill>
                  <a:srgbClr val="006600"/>
                </a:solidFill>
              </a:rPr>
              <a:t>Theorem</a:t>
            </a:r>
            <a:r>
              <a:rPr lang="fr-FR" sz="2400" dirty="0"/>
              <a:t>: The set of public </a:t>
            </a:r>
            <a:r>
              <a:rPr lang="fr-FR" sz="2400" dirty="0" err="1"/>
              <a:t>perfect</a:t>
            </a:r>
            <a:r>
              <a:rPr lang="fr-FR" sz="2400" dirty="0"/>
              <a:t> </a:t>
            </a:r>
            <a:r>
              <a:rPr lang="fr-FR" sz="2400" dirty="0" err="1" smtClean="0"/>
              <a:t>equilibrium</a:t>
            </a:r>
            <a:r>
              <a:rPr lang="fr-FR" sz="2400" dirty="0" smtClean="0"/>
              <a:t> </a:t>
            </a:r>
            <a:r>
              <a:rPr lang="fr-FR" sz="2400" dirty="0" err="1" smtClean="0"/>
              <a:t>payoffs</a:t>
            </a:r>
            <a:r>
              <a:rPr lang="fr-FR" sz="2400" dirty="0" smtClean="0"/>
              <a:t> </a:t>
            </a:r>
            <a:r>
              <a:rPr lang="fr-FR" sz="2400" dirty="0"/>
              <a:t>in the </a:t>
            </a:r>
            <a:r>
              <a:rPr lang="fr-FR" sz="2400" dirty="0" err="1" smtClean="0"/>
              <a:t>game</a:t>
            </a:r>
            <a:r>
              <a:rPr lang="fr-FR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G(r,</a:t>
            </a:r>
            <a:r>
              <a:rPr lang="el-GR" sz="2400" dirty="0" smtClean="0">
                <a:solidFill>
                  <a:srgbClr val="0000FF"/>
                </a:solidFill>
              </a:rPr>
              <a:t>Δ</a:t>
            </a:r>
            <a:r>
              <a:rPr lang="en-US" sz="2400" dirty="0" smtClean="0">
                <a:solidFill>
                  <a:srgbClr val="0000FF"/>
                </a:solidFill>
              </a:rPr>
              <a:t>,c)</a:t>
            </a:r>
            <a:r>
              <a:rPr lang="en-US" sz="2400" dirty="0" smtClean="0"/>
              <a:t> </a:t>
            </a:r>
            <a:r>
              <a:rPr lang="fr-FR" sz="2400" dirty="0" err="1" smtClean="0"/>
              <a:t>contains</a:t>
            </a:r>
            <a:r>
              <a:rPr lang="fr-FR" sz="2400" dirty="0" smtClean="0"/>
              <a:t> </a:t>
            </a:r>
            <a:r>
              <a:rPr lang="fr-FR" sz="2400" dirty="0"/>
              <a:t>the </a:t>
            </a:r>
            <a:r>
              <a:rPr lang="fr-FR" sz="2400" dirty="0" err="1"/>
              <a:t>convex</a:t>
            </a:r>
            <a:r>
              <a:rPr lang="fr-FR" sz="2400" dirty="0"/>
              <a:t> </a:t>
            </a:r>
            <a:r>
              <a:rPr lang="fr-FR" sz="2400" dirty="0" err="1"/>
              <a:t>hull</a:t>
            </a:r>
            <a:r>
              <a:rPr lang="fr-FR" sz="2400" dirty="0"/>
              <a:t> of the set of </a:t>
            </a:r>
            <a:r>
              <a:rPr lang="fr-FR" sz="2400" dirty="0" err="1" smtClean="0"/>
              <a:t>equilibrium</a:t>
            </a:r>
            <a:r>
              <a:rPr lang="fr-FR" sz="2400" dirty="0" smtClean="0"/>
              <a:t> </a:t>
            </a:r>
            <a:r>
              <a:rPr lang="fr-FR" sz="2400" dirty="0" err="1" smtClean="0"/>
              <a:t>payoffs</a:t>
            </a:r>
            <a:r>
              <a:rPr lang="fr-FR" sz="2400" dirty="0" smtClean="0"/>
              <a:t> </a:t>
            </a:r>
            <a:r>
              <a:rPr lang="fr-FR" sz="2400" dirty="0"/>
              <a:t>of the base </a:t>
            </a:r>
            <a:r>
              <a:rPr lang="fr-FR" sz="2400" dirty="0" err="1"/>
              <a:t>game</a:t>
            </a:r>
            <a:r>
              <a:rPr lang="fr-FR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G</a:t>
            </a:r>
            <a:r>
              <a:rPr lang="fr-FR" sz="2400" dirty="0"/>
              <a:t> (</a:t>
            </a:r>
            <a:r>
              <a:rPr lang="fr-FR" sz="2400" dirty="0" err="1"/>
              <a:t>provided</a:t>
            </a:r>
            <a:r>
              <a:rPr lang="fr-FR" sz="2400" dirty="0"/>
              <a:t> </a:t>
            </a:r>
            <a:r>
              <a:rPr lang="el-GR" sz="2400" dirty="0">
                <a:solidFill>
                  <a:srgbClr val="0000FF"/>
                </a:solidFill>
              </a:rPr>
              <a:t>Δ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small</a:t>
            </a:r>
            <a:r>
              <a:rPr lang="fr-FR" sz="2400" dirty="0"/>
              <a:t>).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825" y="3314700"/>
            <a:ext cx="86439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r-FR" sz="4400">
                <a:solidFill>
                  <a:srgbClr val="FF0000"/>
                </a:solidFill>
              </a:rPr>
              <a:t>Equilibria without Observation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46"/>
          <p:cNvSpPr>
            <a:spLocks/>
          </p:cNvSpPr>
          <p:nvPr/>
        </p:nvSpPr>
        <p:spPr bwMode="auto">
          <a:xfrm>
            <a:off x="611188" y="3284538"/>
            <a:ext cx="3240087" cy="2952750"/>
          </a:xfrm>
          <a:custGeom>
            <a:avLst/>
            <a:gdLst>
              <a:gd name="T0" fmla="*/ 2147483647 w 2041"/>
              <a:gd name="T1" fmla="*/ 0 h 1860"/>
              <a:gd name="T2" fmla="*/ 2147483647 w 2041"/>
              <a:gd name="T3" fmla="*/ 2147483647 h 1860"/>
              <a:gd name="T4" fmla="*/ 2147483647 w 2041"/>
              <a:gd name="T5" fmla="*/ 2147483647 h 1860"/>
              <a:gd name="T6" fmla="*/ 2147483647 w 2041"/>
              <a:gd name="T7" fmla="*/ 2147483647 h 1860"/>
              <a:gd name="T8" fmla="*/ 0 w 2041"/>
              <a:gd name="T9" fmla="*/ 0 h 1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1"/>
              <a:gd name="T16" fmla="*/ 0 h 1860"/>
              <a:gd name="T17" fmla="*/ 2041 w 2041"/>
              <a:gd name="T18" fmla="*/ 1860 h 18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1" h="1860">
                <a:moveTo>
                  <a:pt x="46" y="0"/>
                </a:moveTo>
                <a:lnTo>
                  <a:pt x="1497" y="499"/>
                </a:lnTo>
                <a:lnTo>
                  <a:pt x="2041" y="1860"/>
                </a:lnTo>
                <a:lnTo>
                  <a:pt x="454" y="1361"/>
                </a:lnTo>
                <a:lnTo>
                  <a:pt x="0" y="0"/>
                </a:lnTo>
              </a:path>
            </a:pathLst>
          </a:custGeom>
          <a:solidFill>
            <a:srgbClr val="D0CFCE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928688" y="357188"/>
            <a:ext cx="7215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400">
                <a:solidFill>
                  <a:srgbClr val="FF0000"/>
                </a:solidFill>
              </a:rPr>
              <a:t>No Folk Theorem </a:t>
            </a:r>
          </a:p>
          <a:p>
            <a:pPr algn="ctr" rtl="0"/>
            <a:r>
              <a:rPr lang="en-US" sz="4400">
                <a:solidFill>
                  <a:srgbClr val="FF0000"/>
                </a:solidFill>
              </a:rPr>
              <a:t>(</a:t>
            </a:r>
            <a:r>
              <a:rPr lang="fr-FR" sz="4400">
                <a:solidFill>
                  <a:srgbClr val="FF0000"/>
                </a:solidFill>
              </a:rPr>
              <a:t>when </a:t>
            </a:r>
            <a:r>
              <a:rPr lang="el-GR" sz="4400">
                <a:solidFill>
                  <a:srgbClr val="FF0000"/>
                </a:solidFill>
              </a:rPr>
              <a:t>Δ</a:t>
            </a:r>
            <a:r>
              <a:rPr lang="en-US" sz="4400">
                <a:solidFill>
                  <a:srgbClr val="FF0000"/>
                </a:solidFill>
              </a:rPr>
              <a:t> is small) !</a:t>
            </a:r>
          </a:p>
        </p:txBody>
      </p:sp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6151563" y="2271713"/>
          <a:ext cx="2571750" cy="741363"/>
        </p:xfrm>
        <a:graphic>
          <a:graphicData uri="http://schemas.openxmlformats.org/drawingml/2006/table">
            <a:tbl>
              <a:tblPr rtl="1"/>
              <a:tblGrid>
                <a:gridCol w="1285875"/>
                <a:gridCol w="12858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  <a:endParaRPr kumimoji="0" lang="he-I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  <a:endParaRPr kumimoji="0" lang="he-I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  <a:endParaRPr kumimoji="0" lang="he-IL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  <a:endParaRPr kumimoji="0" lang="he-I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8207" name="TextBox 3"/>
          <p:cNvSpPr txBox="1">
            <a:spLocks noChangeArrowheads="1"/>
          </p:cNvSpPr>
          <p:nvPr/>
        </p:nvSpPr>
        <p:spPr bwMode="auto">
          <a:xfrm>
            <a:off x="5508625" y="22002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C</a:t>
            </a:r>
            <a:endParaRPr lang="he-IL" sz="2400"/>
          </a:p>
        </p:txBody>
      </p:sp>
      <p:sp>
        <p:nvSpPr>
          <p:cNvPr id="8208" name="TextBox 4"/>
          <p:cNvSpPr txBox="1">
            <a:spLocks noChangeArrowheads="1"/>
          </p:cNvSpPr>
          <p:nvPr/>
        </p:nvSpPr>
        <p:spPr bwMode="auto">
          <a:xfrm>
            <a:off x="5508625" y="25955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D</a:t>
            </a:r>
            <a:endParaRPr lang="he-IL" sz="2400"/>
          </a:p>
        </p:txBody>
      </p:sp>
      <p:sp>
        <p:nvSpPr>
          <p:cNvPr id="8209" name="TextBox 5"/>
          <p:cNvSpPr txBox="1">
            <a:spLocks noChangeArrowheads="1"/>
          </p:cNvSpPr>
          <p:nvPr/>
        </p:nvSpPr>
        <p:spPr bwMode="auto">
          <a:xfrm>
            <a:off x="6580188" y="17002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C</a:t>
            </a:r>
            <a:endParaRPr lang="he-IL" sz="2400"/>
          </a:p>
        </p:txBody>
      </p:sp>
      <p:sp>
        <p:nvSpPr>
          <p:cNvPr id="8210" name="TextBox 6"/>
          <p:cNvSpPr txBox="1">
            <a:spLocks noChangeArrowheads="1"/>
          </p:cNvSpPr>
          <p:nvPr/>
        </p:nvSpPr>
        <p:spPr bwMode="auto">
          <a:xfrm>
            <a:off x="7886700" y="17002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D</a:t>
            </a:r>
            <a:endParaRPr lang="he-IL" sz="2400"/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>
            <a:off x="468313" y="6237288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12" name="Line 21"/>
          <p:cNvSpPr>
            <a:spLocks noChangeShapeType="1"/>
          </p:cNvSpPr>
          <p:nvPr/>
        </p:nvSpPr>
        <p:spPr bwMode="auto">
          <a:xfrm rot="5400000" flipH="1">
            <a:off x="-1188243" y="4580731"/>
            <a:ext cx="36004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13" name="TextBox 4"/>
          <p:cNvSpPr txBox="1">
            <a:spLocks noChangeArrowheads="1"/>
          </p:cNvSpPr>
          <p:nvPr/>
        </p:nvSpPr>
        <p:spPr bwMode="auto">
          <a:xfrm>
            <a:off x="419100" y="6356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0</a:t>
            </a:r>
            <a:endParaRPr lang="he-IL" sz="2400"/>
          </a:p>
        </p:txBody>
      </p:sp>
      <p:sp>
        <p:nvSpPr>
          <p:cNvPr id="8214" name="TextBox 4"/>
          <p:cNvSpPr txBox="1">
            <a:spLocks noChangeArrowheads="1"/>
          </p:cNvSpPr>
          <p:nvPr/>
        </p:nvSpPr>
        <p:spPr bwMode="auto">
          <a:xfrm>
            <a:off x="1258888" y="6356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1</a:t>
            </a:r>
            <a:endParaRPr lang="he-IL" sz="2400"/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>
            <a:off x="1403350" y="623728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>
            <a:off x="2195513" y="623728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17" name="Line 26"/>
          <p:cNvSpPr>
            <a:spLocks noChangeShapeType="1"/>
          </p:cNvSpPr>
          <p:nvPr/>
        </p:nvSpPr>
        <p:spPr bwMode="auto">
          <a:xfrm>
            <a:off x="2987675" y="623728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18" name="Line 27"/>
          <p:cNvSpPr>
            <a:spLocks noChangeShapeType="1"/>
          </p:cNvSpPr>
          <p:nvPr/>
        </p:nvSpPr>
        <p:spPr bwMode="auto">
          <a:xfrm>
            <a:off x="3779838" y="6237288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19" name="Line 28"/>
          <p:cNvSpPr>
            <a:spLocks noChangeShapeType="1"/>
          </p:cNvSpPr>
          <p:nvPr/>
        </p:nvSpPr>
        <p:spPr bwMode="auto">
          <a:xfrm rot="-5400000">
            <a:off x="540544" y="5444332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20" name="Line 29"/>
          <p:cNvSpPr>
            <a:spLocks noChangeShapeType="1"/>
          </p:cNvSpPr>
          <p:nvPr/>
        </p:nvSpPr>
        <p:spPr bwMode="auto">
          <a:xfrm rot="-5400000">
            <a:off x="540544" y="4725194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21" name="Line 32"/>
          <p:cNvSpPr>
            <a:spLocks noChangeShapeType="1"/>
          </p:cNvSpPr>
          <p:nvPr/>
        </p:nvSpPr>
        <p:spPr bwMode="auto">
          <a:xfrm rot="-5400000">
            <a:off x="540544" y="4004469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22" name="Line 33"/>
          <p:cNvSpPr>
            <a:spLocks noChangeShapeType="1"/>
          </p:cNvSpPr>
          <p:nvPr/>
        </p:nvSpPr>
        <p:spPr bwMode="auto">
          <a:xfrm rot="-5400000">
            <a:off x="540544" y="3285332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8223" name="TextBox 4"/>
          <p:cNvSpPr txBox="1">
            <a:spLocks noChangeArrowheads="1"/>
          </p:cNvSpPr>
          <p:nvPr/>
        </p:nvSpPr>
        <p:spPr bwMode="auto">
          <a:xfrm>
            <a:off x="131763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1</a:t>
            </a:r>
            <a:endParaRPr lang="he-IL" sz="2400"/>
          </a:p>
        </p:txBody>
      </p:sp>
      <p:sp>
        <p:nvSpPr>
          <p:cNvPr id="8224" name="TextBox 4"/>
          <p:cNvSpPr txBox="1">
            <a:spLocks noChangeArrowheads="1"/>
          </p:cNvSpPr>
          <p:nvPr/>
        </p:nvSpPr>
        <p:spPr bwMode="auto">
          <a:xfrm>
            <a:off x="2051050" y="6381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/>
              <a:t>2</a:t>
            </a:r>
            <a:endParaRPr lang="he-IL" sz="2400"/>
          </a:p>
        </p:txBody>
      </p:sp>
      <p:sp>
        <p:nvSpPr>
          <p:cNvPr id="8225" name="TextBox 4"/>
          <p:cNvSpPr txBox="1">
            <a:spLocks noChangeArrowheads="1"/>
          </p:cNvSpPr>
          <p:nvPr/>
        </p:nvSpPr>
        <p:spPr bwMode="auto">
          <a:xfrm>
            <a:off x="107950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0</a:t>
            </a:r>
            <a:endParaRPr lang="he-IL" sz="2400"/>
          </a:p>
        </p:txBody>
      </p:sp>
      <p:sp>
        <p:nvSpPr>
          <p:cNvPr id="8226" name="TextBox 4"/>
          <p:cNvSpPr txBox="1">
            <a:spLocks noChangeArrowheads="1"/>
          </p:cNvSpPr>
          <p:nvPr/>
        </p:nvSpPr>
        <p:spPr bwMode="auto">
          <a:xfrm>
            <a:off x="2843213" y="6381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3</a:t>
            </a:r>
            <a:endParaRPr lang="he-IL" sz="2400"/>
          </a:p>
        </p:txBody>
      </p:sp>
      <p:sp>
        <p:nvSpPr>
          <p:cNvPr id="8227" name="TextBox 4"/>
          <p:cNvSpPr txBox="1">
            <a:spLocks noChangeArrowheads="1"/>
          </p:cNvSpPr>
          <p:nvPr/>
        </p:nvSpPr>
        <p:spPr bwMode="auto">
          <a:xfrm>
            <a:off x="3635375" y="64071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/>
              <a:t>4</a:t>
            </a:r>
            <a:endParaRPr lang="he-IL" sz="2400"/>
          </a:p>
        </p:txBody>
      </p:sp>
      <p:sp>
        <p:nvSpPr>
          <p:cNvPr id="8228" name="TextBox 4"/>
          <p:cNvSpPr txBox="1">
            <a:spLocks noChangeArrowheads="1"/>
          </p:cNvSpPr>
          <p:nvPr/>
        </p:nvSpPr>
        <p:spPr bwMode="auto">
          <a:xfrm>
            <a:off x="13176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3</a:t>
            </a:r>
            <a:endParaRPr lang="he-IL" sz="2400"/>
          </a:p>
        </p:txBody>
      </p:sp>
      <p:sp>
        <p:nvSpPr>
          <p:cNvPr id="8229" name="TextBox 4"/>
          <p:cNvSpPr txBox="1">
            <a:spLocks noChangeArrowheads="1"/>
          </p:cNvSpPr>
          <p:nvPr/>
        </p:nvSpPr>
        <p:spPr bwMode="auto">
          <a:xfrm>
            <a:off x="107950" y="4556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2</a:t>
            </a:r>
            <a:endParaRPr lang="he-IL" sz="2400"/>
          </a:p>
        </p:txBody>
      </p:sp>
      <p:sp>
        <p:nvSpPr>
          <p:cNvPr id="8230" name="TextBox 4"/>
          <p:cNvSpPr txBox="1">
            <a:spLocks noChangeArrowheads="1"/>
          </p:cNvSpPr>
          <p:nvPr/>
        </p:nvSpPr>
        <p:spPr bwMode="auto">
          <a:xfrm>
            <a:off x="131763" y="3141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/>
              <a:t>4</a:t>
            </a:r>
            <a:endParaRPr lang="he-IL" sz="2400"/>
          </a:p>
        </p:txBody>
      </p:sp>
      <p:sp>
        <p:nvSpPr>
          <p:cNvPr id="8231" name="Oval 42"/>
          <p:cNvSpPr>
            <a:spLocks noChangeArrowheads="1"/>
          </p:cNvSpPr>
          <p:nvPr/>
        </p:nvSpPr>
        <p:spPr bwMode="auto">
          <a:xfrm>
            <a:off x="1331913" y="5445125"/>
            <a:ext cx="71437" cy="71438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he-IL"/>
          </a:p>
        </p:txBody>
      </p:sp>
      <p:sp>
        <p:nvSpPr>
          <p:cNvPr id="8232" name="Oval 43"/>
          <p:cNvSpPr>
            <a:spLocks noChangeArrowheads="1"/>
          </p:cNvSpPr>
          <p:nvPr/>
        </p:nvSpPr>
        <p:spPr bwMode="auto">
          <a:xfrm>
            <a:off x="3779838" y="6165850"/>
            <a:ext cx="71437" cy="71438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he-IL"/>
          </a:p>
        </p:txBody>
      </p:sp>
      <p:sp>
        <p:nvSpPr>
          <p:cNvPr id="8233" name="Oval 44"/>
          <p:cNvSpPr>
            <a:spLocks noChangeArrowheads="1"/>
          </p:cNvSpPr>
          <p:nvPr/>
        </p:nvSpPr>
        <p:spPr bwMode="auto">
          <a:xfrm>
            <a:off x="2916238" y="4076700"/>
            <a:ext cx="71437" cy="71438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he-IL"/>
          </a:p>
        </p:txBody>
      </p:sp>
      <p:sp>
        <p:nvSpPr>
          <p:cNvPr id="8234" name="Oval 45"/>
          <p:cNvSpPr>
            <a:spLocks noChangeArrowheads="1"/>
          </p:cNvSpPr>
          <p:nvPr/>
        </p:nvSpPr>
        <p:spPr bwMode="auto">
          <a:xfrm>
            <a:off x="612775" y="3284538"/>
            <a:ext cx="71438" cy="714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he-IL"/>
          </a:p>
        </p:txBody>
      </p:sp>
      <p:sp>
        <p:nvSpPr>
          <p:cNvPr id="31791" name="Freeform 47"/>
          <p:cNvSpPr>
            <a:spLocks/>
          </p:cNvSpPr>
          <p:nvPr/>
        </p:nvSpPr>
        <p:spPr bwMode="auto">
          <a:xfrm>
            <a:off x="1331913" y="4292600"/>
            <a:ext cx="1368425" cy="1152525"/>
          </a:xfrm>
          <a:custGeom>
            <a:avLst/>
            <a:gdLst>
              <a:gd name="T0" fmla="*/ 0 w 862"/>
              <a:gd name="T1" fmla="*/ 2147483647 h 726"/>
              <a:gd name="T2" fmla="*/ 0 w 862"/>
              <a:gd name="T3" fmla="*/ 0 h 726"/>
              <a:gd name="T4" fmla="*/ 2147483647 w 862"/>
              <a:gd name="T5" fmla="*/ 2147483647 h 726"/>
              <a:gd name="T6" fmla="*/ 2147483647 w 862"/>
              <a:gd name="T7" fmla="*/ 2147483647 h 726"/>
              <a:gd name="T8" fmla="*/ 2147483647 w 862"/>
              <a:gd name="T9" fmla="*/ 2147483647 h 726"/>
              <a:gd name="T10" fmla="*/ 2147483647 w 862"/>
              <a:gd name="T11" fmla="*/ 2147483647 h 726"/>
              <a:gd name="T12" fmla="*/ 0 w 862"/>
              <a:gd name="T13" fmla="*/ 2147483647 h 7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62"/>
              <a:gd name="T22" fmla="*/ 0 h 726"/>
              <a:gd name="T23" fmla="*/ 862 w 862"/>
              <a:gd name="T24" fmla="*/ 726 h 7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62" h="726">
                <a:moveTo>
                  <a:pt x="0" y="726"/>
                </a:moveTo>
                <a:lnTo>
                  <a:pt x="0" y="0"/>
                </a:lnTo>
                <a:lnTo>
                  <a:pt x="499" y="136"/>
                </a:lnTo>
                <a:lnTo>
                  <a:pt x="635" y="272"/>
                </a:lnTo>
                <a:lnTo>
                  <a:pt x="816" y="545"/>
                </a:lnTo>
                <a:lnTo>
                  <a:pt x="862" y="681"/>
                </a:lnTo>
                <a:lnTo>
                  <a:pt x="0" y="726"/>
                </a:lnTo>
                <a:close/>
              </a:path>
            </a:pathLst>
          </a:custGeom>
          <a:solidFill>
            <a:srgbClr val="FF5050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4932363" y="4292600"/>
            <a:ext cx="403225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>
                <a:solidFill>
                  <a:srgbClr val="0000FF"/>
                </a:solidFill>
              </a:rPr>
              <a:t>E</a:t>
            </a:r>
            <a:r>
              <a:rPr lang="en-US" sz="2400" baseline="-25000">
                <a:solidFill>
                  <a:srgbClr val="0000FF"/>
                </a:solidFill>
              </a:rPr>
              <a:t>N</a:t>
            </a:r>
            <a:r>
              <a:rPr lang="en-US" sz="2400">
                <a:solidFill>
                  <a:srgbClr val="0000FF"/>
                </a:solidFill>
              </a:rPr>
              <a:t>(r,</a:t>
            </a:r>
            <a:r>
              <a:rPr lang="el-GR" sz="2400">
                <a:solidFill>
                  <a:srgbClr val="0000FF"/>
                </a:solidFill>
              </a:rPr>
              <a:t>Δ</a:t>
            </a:r>
            <a:r>
              <a:rPr lang="en-US" sz="2400">
                <a:solidFill>
                  <a:srgbClr val="0000FF"/>
                </a:solidFill>
              </a:rPr>
              <a:t>,c)</a:t>
            </a:r>
            <a:r>
              <a:rPr lang="en-US" sz="2400"/>
              <a:t> = The set of Nash equilibrium payoffs in the repeated game.</a:t>
            </a:r>
          </a:p>
        </p:txBody>
      </p:sp>
      <p:sp>
        <p:nvSpPr>
          <p:cNvPr id="31793" name="Oval 49"/>
          <p:cNvSpPr>
            <a:spLocks noChangeArrowheads="1"/>
          </p:cNvSpPr>
          <p:nvPr/>
        </p:nvSpPr>
        <p:spPr bwMode="auto">
          <a:xfrm>
            <a:off x="2628900" y="5302250"/>
            <a:ext cx="71438" cy="71438"/>
          </a:xfrm>
          <a:prstGeom prst="ellipse">
            <a:avLst/>
          </a:prstGeom>
          <a:solidFill>
            <a:srgbClr val="0000FF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he-IL"/>
          </a:p>
        </p:txBody>
      </p:sp>
      <p:sp>
        <p:nvSpPr>
          <p:cNvPr id="8238" name="מלבן 35"/>
          <p:cNvSpPr>
            <a:spLocks noChangeArrowheads="1"/>
          </p:cNvSpPr>
          <p:nvPr/>
        </p:nvSpPr>
        <p:spPr bwMode="auto">
          <a:xfrm>
            <a:off x="5580063" y="3197225"/>
            <a:ext cx="32400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2800">
                <a:solidFill>
                  <a:srgbClr val="FF0000"/>
                </a:solidFill>
              </a:rPr>
              <a:t>The Prisoner’s Dilemma</a:t>
            </a:r>
          </a:p>
        </p:txBody>
      </p:sp>
      <p:sp>
        <p:nvSpPr>
          <p:cNvPr id="7215" name="TextBox 3"/>
          <p:cNvSpPr txBox="1">
            <a:spLocks noChangeArrowheads="1"/>
          </p:cNvSpPr>
          <p:nvPr/>
        </p:nvSpPr>
        <p:spPr bwMode="auto">
          <a:xfrm>
            <a:off x="2649538" y="50847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/>
              <a:t>x</a:t>
            </a:r>
            <a:endParaRPr lang="he-IL" sz="2400"/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4464050" y="5486995"/>
            <a:ext cx="45720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x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= </a:t>
            </a:r>
            <a:r>
              <a:rPr lang="el-GR" sz="2400" dirty="0">
                <a:solidFill>
                  <a:srgbClr val="0000FF"/>
                </a:solidFill>
              </a:rPr>
              <a:t>δ</a:t>
            </a:r>
            <a:r>
              <a:rPr lang="en-US" sz="2400" dirty="0">
                <a:solidFill>
                  <a:srgbClr val="0000FF"/>
                </a:solidFill>
              </a:rPr>
              <a:t> u</a:t>
            </a:r>
            <a:r>
              <a:rPr lang="en-US" sz="2400" baseline="30000" dirty="0">
                <a:solidFill>
                  <a:srgbClr val="0000FF"/>
                </a:solidFill>
              </a:rPr>
              <a:t>1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+ (1- </a:t>
            </a:r>
            <a:r>
              <a:rPr lang="el-GR" sz="2400" dirty="0">
                <a:solidFill>
                  <a:srgbClr val="0000FF"/>
                </a:solidFill>
              </a:rPr>
              <a:t>δ</a:t>
            </a:r>
            <a:r>
              <a:rPr lang="en-US" sz="2400" dirty="0">
                <a:solidFill>
                  <a:srgbClr val="0000FF"/>
                </a:solidFill>
              </a:rPr>
              <a:t>) Cont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– (??) c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    ≤ </a:t>
            </a:r>
            <a:r>
              <a:rPr lang="el-GR" sz="2400" dirty="0">
                <a:solidFill>
                  <a:srgbClr val="0000FF"/>
                </a:solidFill>
              </a:rPr>
              <a:t>δ</a:t>
            </a:r>
            <a:r>
              <a:rPr lang="en-US" sz="2400" dirty="0">
                <a:solidFill>
                  <a:srgbClr val="0000FF"/>
                </a:solidFill>
              </a:rPr>
              <a:t> u</a:t>
            </a:r>
            <a:r>
              <a:rPr lang="en-US" sz="2400" baseline="30000" dirty="0">
                <a:solidFill>
                  <a:srgbClr val="0000FF"/>
                </a:solidFill>
              </a:rPr>
              <a:t>1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+ (1- </a:t>
            </a:r>
            <a:r>
              <a:rPr lang="el-GR" sz="2400" dirty="0">
                <a:solidFill>
                  <a:srgbClr val="0000FF"/>
                </a:solidFill>
              </a:rPr>
              <a:t>δ</a:t>
            </a:r>
            <a:r>
              <a:rPr lang="en-US" sz="2400" dirty="0">
                <a:solidFill>
                  <a:srgbClr val="0000FF"/>
                </a:solidFill>
              </a:rPr>
              <a:t>) x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– (??) c</a:t>
            </a: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4464496" y="6279083"/>
            <a:ext cx="4572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1 &lt; x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≤ u</a:t>
            </a:r>
            <a:r>
              <a:rPr lang="en-US" sz="2400" baseline="30000" dirty="0" smtClean="0">
                <a:solidFill>
                  <a:srgbClr val="0000FF"/>
                </a:solidFill>
              </a:rPr>
              <a:t>1</a:t>
            </a:r>
            <a:r>
              <a:rPr lang="en-US" sz="2400" baseline="-25000" dirty="0" smtClean="0">
                <a:solidFill>
                  <a:srgbClr val="0000FF"/>
                </a:solidFill>
              </a:rPr>
              <a:t>1 </a:t>
            </a:r>
            <a:r>
              <a:rPr lang="en-US" sz="2400" dirty="0" smtClean="0">
                <a:solidFill>
                  <a:srgbClr val="0000FF"/>
                </a:solidFill>
              </a:rPr>
              <a:t>– </a:t>
            </a:r>
            <a:r>
              <a:rPr lang="en-US" sz="2400" dirty="0">
                <a:solidFill>
                  <a:srgbClr val="0000FF"/>
                </a:solidFill>
              </a:rPr>
              <a:t>(??) </a:t>
            </a:r>
            <a:r>
              <a:rPr lang="en-US" sz="2400" dirty="0" smtClean="0">
                <a:solidFill>
                  <a:srgbClr val="0000FF"/>
                </a:solidFill>
              </a:rPr>
              <a:t>c / </a:t>
            </a:r>
            <a:r>
              <a:rPr lang="el-GR" sz="2400" dirty="0" smtClean="0">
                <a:solidFill>
                  <a:srgbClr val="0000FF"/>
                </a:solidFill>
              </a:rPr>
              <a:t>δ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1" grpId="0" animBg="1"/>
      <p:bldP spid="31792" grpId="0"/>
      <p:bldP spid="31793" grpId="0" animBg="1"/>
      <p:bldP spid="7215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928688" y="-26988"/>
            <a:ext cx="7215187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400" smtClean="0">
                <a:solidFill>
                  <a:srgbClr val="FF0000"/>
                </a:solidFill>
              </a:rPr>
              <a:t>Main Result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50825" y="3108325"/>
            <a:ext cx="7921625" cy="36322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/>
            <a:r>
              <a:rPr lang="en-US" sz="2400" dirty="0" smtClean="0">
                <a:solidFill>
                  <a:srgbClr val="006600"/>
                </a:solidFill>
              </a:rPr>
              <a:t>Theorem</a:t>
            </a:r>
            <a:r>
              <a:rPr lang="en-US" sz="2400" dirty="0" smtClean="0"/>
              <a:t>: Assume that for each player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/>
              <a:t> there is an equilibrium in the base game that yields that player a payoff strictly higher than his </a:t>
            </a:r>
            <a:r>
              <a:rPr lang="en-US" sz="2400" dirty="0" err="1" smtClean="0"/>
              <a:t>minmax</a:t>
            </a:r>
            <a:r>
              <a:rPr lang="en-US" sz="2400" dirty="0" smtClean="0"/>
              <a:t> value.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 algn="l" rtl="0"/>
            <a:r>
              <a:rPr lang="en-US" sz="2400" dirty="0" smtClean="0"/>
              <a:t>Then </a:t>
            </a:r>
            <a:r>
              <a:rPr lang="en-US" sz="2400" dirty="0" smtClean="0">
                <a:solidFill>
                  <a:srgbClr val="0000FF"/>
                </a:solidFill>
              </a:rPr>
              <a:t>E</a:t>
            </a:r>
            <a:r>
              <a:rPr lang="en-US" sz="2400" baseline="-25000" dirty="0" smtClean="0">
                <a:solidFill>
                  <a:srgbClr val="0000FF"/>
                </a:solidFill>
              </a:rPr>
              <a:t>P </a:t>
            </a:r>
            <a:r>
              <a:rPr lang="en-US" sz="2400" dirty="0">
                <a:solidFill>
                  <a:srgbClr val="0000FF"/>
                </a:solidFill>
              </a:rPr>
              <a:t>(r) = </a:t>
            </a:r>
            <a:r>
              <a:rPr lang="en-US" sz="2400" dirty="0" smtClean="0">
                <a:solidFill>
                  <a:srgbClr val="0000FF"/>
                </a:solidFill>
              </a:rPr>
              <a:t>E</a:t>
            </a:r>
            <a:r>
              <a:rPr lang="en-US" sz="2400" baseline="-25000" dirty="0" smtClean="0">
                <a:solidFill>
                  <a:srgbClr val="0000FF"/>
                </a:solidFill>
              </a:rPr>
              <a:t>N </a:t>
            </a:r>
            <a:r>
              <a:rPr lang="en-US" sz="2400" dirty="0" smtClean="0">
                <a:solidFill>
                  <a:srgbClr val="0000FF"/>
                </a:solidFill>
              </a:rPr>
              <a:t>(r) = </a:t>
            </a:r>
            <a:r>
              <a:rPr lang="en-US" sz="2400" dirty="0" smtClean="0"/>
              <a:t>orange </a:t>
            </a:r>
            <a:r>
              <a:rPr lang="en-US" sz="2400" dirty="0" smtClean="0"/>
              <a:t>set.</a:t>
            </a:r>
          </a:p>
          <a:p>
            <a:pPr marL="457200" indent="-457200" algn="l" rtl="0"/>
            <a:endParaRPr lang="en-US" sz="1400" dirty="0" smtClean="0"/>
          </a:p>
          <a:p>
            <a:pPr marL="457200" indent="-457200" algn="l" rtl="0"/>
            <a:endParaRPr lang="en-US" sz="2400" dirty="0"/>
          </a:p>
          <a:p>
            <a:pPr marL="457200" indent="-457200" algn="l" rtl="0"/>
            <a:endParaRPr lang="en-US" sz="2400" dirty="0"/>
          </a:p>
          <a:p>
            <a:pPr marL="457200" indent="-457200" algn="l" rtl="0"/>
            <a:endParaRPr lang="en-US" sz="2400" dirty="0"/>
          </a:p>
          <a:p>
            <a:pPr marL="457200" indent="-457200" algn="l" rtl="0"/>
            <a:endParaRPr lang="en-US" sz="2400" dirty="0"/>
          </a:p>
          <a:p>
            <a:pPr marL="457200" indent="-457200" algn="l" rtl="0"/>
            <a:endParaRPr lang="en-US" sz="2400" dirty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50825" y="692150"/>
            <a:ext cx="8569325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dirty="0" smtClean="0">
                <a:solidFill>
                  <a:srgbClr val="0000FF"/>
                </a:solidFill>
              </a:rPr>
              <a:t>E</a:t>
            </a:r>
            <a:r>
              <a:rPr lang="en-US" sz="2400" baseline="-250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</a:rPr>
              <a:t>r,Δ,c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r>
              <a:rPr lang="en-US" sz="2400" dirty="0"/>
              <a:t> := the </a:t>
            </a:r>
            <a:r>
              <a:rPr lang="en-US" sz="2400" dirty="0" smtClean="0"/>
              <a:t>set of public perfect equilibrium payoffs. </a:t>
            </a:r>
          </a:p>
          <a:p>
            <a:pPr algn="l" rtl="0"/>
            <a:r>
              <a:rPr lang="en-US" sz="2400" dirty="0" smtClean="0">
                <a:solidFill>
                  <a:srgbClr val="0000FF"/>
                </a:solidFill>
              </a:rPr>
              <a:t>E</a:t>
            </a:r>
            <a:r>
              <a:rPr lang="en-US" sz="2400" baseline="-25000" dirty="0" smtClean="0">
                <a:solidFill>
                  <a:srgbClr val="0000FF"/>
                </a:solidFill>
              </a:rPr>
              <a:t>P </a:t>
            </a:r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</a:rPr>
              <a:t>r,c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/>
              <a:t>:=</a:t>
            </a:r>
            <a:r>
              <a:rPr lang="en-US" sz="2400" dirty="0" smtClean="0">
                <a:solidFill>
                  <a:srgbClr val="0000FF"/>
                </a:solidFill>
              </a:rPr>
              <a:t> lim</a:t>
            </a:r>
            <a:r>
              <a:rPr lang="en-US" sz="2400" baseline="-25000" dirty="0" smtClean="0">
                <a:solidFill>
                  <a:srgbClr val="0000FF"/>
                </a:solidFill>
              </a:rPr>
              <a:t>Δ→0 </a:t>
            </a:r>
            <a:r>
              <a:rPr lang="en-US" sz="2400" dirty="0" smtClean="0">
                <a:solidFill>
                  <a:srgbClr val="0000FF"/>
                </a:solidFill>
              </a:rPr>
              <a:t>E</a:t>
            </a:r>
            <a:r>
              <a:rPr lang="en-US" sz="2400" baseline="-25000" dirty="0" smtClean="0">
                <a:solidFill>
                  <a:srgbClr val="0000FF"/>
                </a:solidFill>
              </a:rPr>
              <a:t>P 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</a:rPr>
              <a:t>r,Δ,c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</a:p>
          <a:p>
            <a:pPr algn="l" rtl="0"/>
            <a:r>
              <a:rPr lang="en-US" sz="2400" dirty="0">
                <a:solidFill>
                  <a:srgbClr val="0000FF"/>
                </a:solidFill>
              </a:rPr>
              <a:t>E</a:t>
            </a:r>
            <a:r>
              <a:rPr lang="en-US" sz="2400" baseline="-25000" dirty="0">
                <a:solidFill>
                  <a:srgbClr val="0000FF"/>
                </a:solidFill>
              </a:rPr>
              <a:t>P </a:t>
            </a:r>
            <a:r>
              <a:rPr lang="en-US" sz="2400" dirty="0">
                <a:solidFill>
                  <a:srgbClr val="0000FF"/>
                </a:solidFill>
              </a:rPr>
              <a:t>(r) </a:t>
            </a:r>
            <a:r>
              <a:rPr lang="en-US" sz="2400" dirty="0"/>
              <a:t>:=</a:t>
            </a:r>
            <a:r>
              <a:rPr lang="en-US" sz="2400" dirty="0">
                <a:solidFill>
                  <a:srgbClr val="0000FF"/>
                </a:solidFill>
              </a:rPr>
              <a:t> limsup</a:t>
            </a:r>
            <a:r>
              <a:rPr lang="en-US" sz="2400" baseline="-25000" dirty="0">
                <a:solidFill>
                  <a:srgbClr val="0000FF"/>
                </a:solidFill>
              </a:rPr>
              <a:t>c→0</a:t>
            </a:r>
            <a:r>
              <a:rPr lang="en-US" sz="2400" dirty="0">
                <a:solidFill>
                  <a:srgbClr val="0000FF"/>
                </a:solidFill>
              </a:rPr>
              <a:t> E</a:t>
            </a:r>
            <a:r>
              <a:rPr lang="en-US" sz="2400" baseline="-25000" dirty="0">
                <a:solidFill>
                  <a:srgbClr val="0000FF"/>
                </a:solidFill>
              </a:rPr>
              <a:t>P 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r,c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algn="l" rtl="0"/>
            <a:r>
              <a:rPr lang="en-US" sz="2400" dirty="0">
                <a:solidFill>
                  <a:srgbClr val="0000FF"/>
                </a:solidFill>
              </a:rPr>
              <a:t>M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:=  max over pairs </a:t>
            </a:r>
            <a:r>
              <a:rPr lang="en-US" sz="2400" dirty="0" smtClean="0">
                <a:solidFill>
                  <a:srgbClr val="0000FF"/>
                </a:solidFill>
              </a:rPr>
              <a:t>(α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,α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/>
              <a:t>where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α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is a best response to </a:t>
            </a:r>
            <a:r>
              <a:rPr lang="en-US" sz="2400" dirty="0" smtClean="0">
                <a:solidFill>
                  <a:srgbClr val="0000FF"/>
                </a:solidFill>
              </a:rPr>
              <a:t>α</a:t>
            </a:r>
            <a:r>
              <a:rPr lang="en-US" sz="2400" baseline="-25000" dirty="0" smtClean="0">
                <a:solidFill>
                  <a:srgbClr val="0000FF"/>
                </a:solidFill>
              </a:rPr>
              <a:t>1 </a:t>
            </a:r>
            <a:r>
              <a:rPr lang="en-US" sz="2400" dirty="0"/>
              <a:t>of 	</a:t>
            </a:r>
            <a:r>
              <a:rPr lang="en-US" sz="2400" dirty="0">
                <a:solidFill>
                  <a:srgbClr val="0000FF"/>
                </a:solidFill>
              </a:rPr>
              <a:t>min </a:t>
            </a:r>
            <a:r>
              <a:rPr lang="en-US" sz="2400" dirty="0" smtClean="0">
                <a:solidFill>
                  <a:srgbClr val="0000FF"/>
                </a:solidFill>
              </a:rPr>
              <a:t>u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(a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,α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/>
              <a:t>:</a:t>
            </a:r>
            <a:r>
              <a:rPr lang="en-US" sz="2400" dirty="0">
                <a:solidFill>
                  <a:srgbClr val="0000FF"/>
                </a:solidFill>
              </a:rPr>
              <a:t> a</a:t>
            </a:r>
            <a:r>
              <a:rPr lang="en-US" sz="2400" baseline="-25000" dirty="0">
                <a:solidFill>
                  <a:srgbClr val="0000FF"/>
                </a:solidFill>
              </a:rPr>
              <a:t>1 </a:t>
            </a:r>
            <a:r>
              <a:rPr lang="en-US" sz="2400" dirty="0"/>
              <a:t>in the support of </a:t>
            </a:r>
            <a:r>
              <a:rPr lang="en-US" sz="2400" dirty="0" smtClean="0">
                <a:solidFill>
                  <a:srgbClr val="0000FF"/>
                </a:solidFill>
              </a:rPr>
              <a:t>α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endParaRPr lang="en-US" sz="2400" baseline="-25000" dirty="0">
              <a:solidFill>
                <a:srgbClr val="0000FF"/>
              </a:solidFill>
            </a:endParaRPr>
          </a:p>
          <a:p>
            <a:pPr algn="l" rtl="0"/>
            <a:r>
              <a:rPr lang="en-US" sz="2400" dirty="0">
                <a:solidFill>
                  <a:srgbClr val="0000FF"/>
                </a:solidFill>
              </a:rPr>
              <a:t>M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:= the analog quantity for Player 2.</a:t>
            </a:r>
            <a:endParaRPr lang="en-US" sz="2400" dirty="0"/>
          </a:p>
        </p:txBody>
      </p:sp>
      <p:grpSp>
        <p:nvGrpSpPr>
          <p:cNvPr id="2" name="קבוצה 5"/>
          <p:cNvGrpSpPr>
            <a:grpSpLocks/>
          </p:cNvGrpSpPr>
          <p:nvPr/>
        </p:nvGrpSpPr>
        <p:grpSpPr bwMode="auto">
          <a:xfrm>
            <a:off x="4587875" y="4365625"/>
            <a:ext cx="2720975" cy="2263775"/>
            <a:chOff x="4587875" y="4451350"/>
            <a:chExt cx="2720975" cy="2263775"/>
          </a:xfrm>
        </p:grpSpPr>
        <p:sp>
          <p:nvSpPr>
            <p:cNvPr id="9222" name="Freeform 22" descr="5%"/>
            <p:cNvSpPr>
              <a:spLocks/>
            </p:cNvSpPr>
            <p:nvPr/>
          </p:nvSpPr>
          <p:spPr bwMode="auto">
            <a:xfrm>
              <a:off x="4716463" y="4724400"/>
              <a:ext cx="2232025" cy="1944688"/>
            </a:xfrm>
            <a:custGeom>
              <a:avLst/>
              <a:gdLst>
                <a:gd name="T0" fmla="*/ 863600 w 1406"/>
                <a:gd name="T1" fmla="*/ 0 h 1225"/>
                <a:gd name="T2" fmla="*/ 2232025 w 1406"/>
                <a:gd name="T3" fmla="*/ 865188 h 1225"/>
                <a:gd name="T4" fmla="*/ 1223962 w 1406"/>
                <a:gd name="T5" fmla="*/ 1944688 h 1225"/>
                <a:gd name="T6" fmla="*/ 0 w 1406"/>
                <a:gd name="T7" fmla="*/ 1009650 h 1225"/>
                <a:gd name="T8" fmla="*/ 863600 w 1406"/>
                <a:gd name="T9" fmla="*/ 0 h 1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6"/>
                <a:gd name="T16" fmla="*/ 0 h 1225"/>
                <a:gd name="T17" fmla="*/ 1406 w 1406"/>
                <a:gd name="T18" fmla="*/ 1225 h 1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6" h="1225">
                  <a:moveTo>
                    <a:pt x="544" y="0"/>
                  </a:moveTo>
                  <a:lnTo>
                    <a:pt x="1406" y="545"/>
                  </a:lnTo>
                  <a:lnTo>
                    <a:pt x="771" y="1225"/>
                  </a:lnTo>
                  <a:lnTo>
                    <a:pt x="0" y="636"/>
                  </a:lnTo>
                  <a:lnTo>
                    <a:pt x="544" y="0"/>
                  </a:lnTo>
                  <a:close/>
                </a:path>
              </a:pathLst>
            </a:custGeom>
            <a:pattFill prst="pct5">
              <a:fgClr>
                <a:schemeClr val="accent1"/>
              </a:fgClr>
              <a:bgClr>
                <a:schemeClr val="bg1"/>
              </a:bgClr>
            </a:patt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9223" name="TextBox 13"/>
            <p:cNvSpPr txBox="1">
              <a:spLocks noChangeArrowheads="1"/>
            </p:cNvSpPr>
            <p:nvPr/>
          </p:nvSpPr>
          <p:spPr bwMode="auto">
            <a:xfrm>
              <a:off x="4926013" y="5876925"/>
              <a:ext cx="438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v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  <p:sp>
          <p:nvSpPr>
            <p:cNvPr id="9224" name="TextBox 14"/>
            <p:cNvSpPr txBox="1">
              <a:spLocks noChangeArrowheads="1"/>
            </p:cNvSpPr>
            <p:nvPr/>
          </p:nvSpPr>
          <p:spPr bwMode="auto">
            <a:xfrm>
              <a:off x="5213350" y="6165850"/>
              <a:ext cx="438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v</a:t>
              </a:r>
              <a:r>
                <a:rPr lang="en-US" sz="2400" baseline="-25000"/>
                <a:t>1</a:t>
              </a:r>
              <a:endParaRPr lang="en-US" sz="2400"/>
            </a:p>
          </p:txBody>
        </p:sp>
        <p:sp>
          <p:nvSpPr>
            <p:cNvPr id="9225" name="Oval 18"/>
            <p:cNvSpPr>
              <a:spLocks noChangeArrowheads="1"/>
            </p:cNvSpPr>
            <p:nvPr/>
          </p:nvSpPr>
          <p:spPr bwMode="auto">
            <a:xfrm>
              <a:off x="6861175" y="5516563"/>
              <a:ext cx="139700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endParaRPr lang="he-IL"/>
            </a:p>
          </p:txBody>
        </p:sp>
        <p:sp>
          <p:nvSpPr>
            <p:cNvPr id="9226" name="Oval 18"/>
            <p:cNvSpPr>
              <a:spLocks noChangeArrowheads="1"/>
            </p:cNvSpPr>
            <p:nvPr/>
          </p:nvSpPr>
          <p:spPr bwMode="auto">
            <a:xfrm>
              <a:off x="5572125" y="4641850"/>
              <a:ext cx="139700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endParaRPr lang="he-IL"/>
            </a:p>
          </p:txBody>
        </p:sp>
        <p:sp>
          <p:nvSpPr>
            <p:cNvPr id="9227" name="Oval 18"/>
            <p:cNvSpPr>
              <a:spLocks noChangeArrowheads="1"/>
            </p:cNvSpPr>
            <p:nvPr/>
          </p:nvSpPr>
          <p:spPr bwMode="auto">
            <a:xfrm>
              <a:off x="4646613" y="5668963"/>
              <a:ext cx="139700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endParaRPr lang="he-IL"/>
            </a:p>
          </p:txBody>
        </p:sp>
        <p:sp>
          <p:nvSpPr>
            <p:cNvPr id="9228" name="Oval 18"/>
            <p:cNvSpPr>
              <a:spLocks noChangeArrowheads="1"/>
            </p:cNvSpPr>
            <p:nvPr/>
          </p:nvSpPr>
          <p:spPr bwMode="auto">
            <a:xfrm>
              <a:off x="5861050" y="6570663"/>
              <a:ext cx="139700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endParaRPr lang="he-IL"/>
            </a:p>
          </p:txBody>
        </p:sp>
        <p:cxnSp>
          <p:nvCxnSpPr>
            <p:cNvPr id="9229" name="מחבר ישר 23"/>
            <p:cNvCxnSpPr>
              <a:cxnSpLocks noChangeShapeType="1"/>
            </p:cNvCxnSpPr>
            <p:nvPr/>
          </p:nvCxnSpPr>
          <p:spPr bwMode="auto">
            <a:xfrm rot="5400000">
              <a:off x="6517481" y="6236494"/>
              <a:ext cx="141288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30" name="מחבר ישר 25"/>
            <p:cNvCxnSpPr>
              <a:cxnSpLocks noChangeShapeType="1"/>
            </p:cNvCxnSpPr>
            <p:nvPr/>
          </p:nvCxnSpPr>
          <p:spPr bwMode="auto">
            <a:xfrm>
              <a:off x="5167313" y="5056188"/>
              <a:ext cx="212725" cy="1587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231" name="TextBox 27"/>
            <p:cNvSpPr txBox="1">
              <a:spLocks noChangeArrowheads="1"/>
            </p:cNvSpPr>
            <p:nvPr/>
          </p:nvSpPr>
          <p:spPr bwMode="auto">
            <a:xfrm>
              <a:off x="6375400" y="6237288"/>
              <a:ext cx="573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M</a:t>
              </a:r>
              <a:r>
                <a:rPr lang="en-US" sz="2400" baseline="-25000"/>
                <a:t>1</a:t>
              </a:r>
              <a:endParaRPr lang="en-US" sz="2400"/>
            </a:p>
          </p:txBody>
        </p:sp>
        <p:sp>
          <p:nvSpPr>
            <p:cNvPr id="9232" name="TextBox 28"/>
            <p:cNvSpPr txBox="1">
              <a:spLocks noChangeArrowheads="1"/>
            </p:cNvSpPr>
            <p:nvPr/>
          </p:nvSpPr>
          <p:spPr bwMode="auto">
            <a:xfrm>
              <a:off x="4587875" y="4772025"/>
              <a:ext cx="573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M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  <p:sp>
          <p:nvSpPr>
            <p:cNvPr id="9233" name="Freeform 21"/>
            <p:cNvSpPr>
              <a:spLocks/>
            </p:cNvSpPr>
            <p:nvPr/>
          </p:nvSpPr>
          <p:spPr bwMode="auto">
            <a:xfrm>
              <a:off x="5364163" y="5013325"/>
              <a:ext cx="1223962" cy="1152525"/>
            </a:xfrm>
            <a:custGeom>
              <a:avLst/>
              <a:gdLst>
                <a:gd name="T0" fmla="*/ 0 w 771"/>
                <a:gd name="T1" fmla="*/ 0 h 726"/>
                <a:gd name="T2" fmla="*/ 647700 w 771"/>
                <a:gd name="T3" fmla="*/ 0 h 726"/>
                <a:gd name="T4" fmla="*/ 1223962 w 771"/>
                <a:gd name="T5" fmla="*/ 360362 h 726"/>
                <a:gd name="T6" fmla="*/ 1223962 w 771"/>
                <a:gd name="T7" fmla="*/ 1152525 h 726"/>
                <a:gd name="T8" fmla="*/ 0 w 771"/>
                <a:gd name="T9" fmla="*/ 1152525 h 726"/>
                <a:gd name="T10" fmla="*/ 0 w 771"/>
                <a:gd name="T11" fmla="*/ 0 h 7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1"/>
                <a:gd name="T19" fmla="*/ 0 h 726"/>
                <a:gd name="T20" fmla="*/ 771 w 771"/>
                <a:gd name="T21" fmla="*/ 726 h 7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1" h="726">
                  <a:moveTo>
                    <a:pt x="0" y="0"/>
                  </a:moveTo>
                  <a:lnTo>
                    <a:pt x="408" y="0"/>
                  </a:lnTo>
                  <a:lnTo>
                    <a:pt x="771" y="227"/>
                  </a:lnTo>
                  <a:lnTo>
                    <a:pt x="771" y="726"/>
                  </a:lnTo>
                  <a:lnTo>
                    <a:pt x="0" y="7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he-IL"/>
            </a:p>
          </p:txBody>
        </p:sp>
        <p:cxnSp>
          <p:nvCxnSpPr>
            <p:cNvPr id="9234" name="מחבר ישר 5"/>
            <p:cNvCxnSpPr>
              <a:cxnSpLocks noChangeShapeType="1"/>
            </p:cNvCxnSpPr>
            <p:nvPr/>
          </p:nvCxnSpPr>
          <p:spPr bwMode="auto">
            <a:xfrm rot="5400000">
              <a:off x="4515644" y="5299869"/>
              <a:ext cx="1712913" cy="15875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9235" name="מחבר ישר 7"/>
            <p:cNvCxnSpPr>
              <a:cxnSpLocks noChangeShapeType="1"/>
            </p:cNvCxnSpPr>
            <p:nvPr/>
          </p:nvCxnSpPr>
          <p:spPr bwMode="auto">
            <a:xfrm rot="10800000">
              <a:off x="5380038" y="6164263"/>
              <a:ext cx="1928812" cy="1587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triangle" w="med" len="med"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214313" y="1436688"/>
            <a:ext cx="8929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2400">
                <a:solidFill>
                  <a:srgbClr val="006600"/>
                </a:solidFill>
              </a:rPr>
              <a:t>Theorem</a:t>
            </a:r>
            <a:r>
              <a:rPr lang="en-US" sz="2400"/>
              <a:t>: </a:t>
            </a:r>
            <a:r>
              <a:rPr lang="fr-FR" sz="2400"/>
              <a:t>Let 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/>
              <a:t> be an equilibrium payoff in the base game</a:t>
            </a:r>
            <a:r>
              <a:rPr lang="en-US" sz="2400">
                <a:solidFill>
                  <a:srgbClr val="0000FF"/>
                </a:solidFill>
              </a:rPr>
              <a:t> G</a:t>
            </a:r>
            <a:r>
              <a:rPr lang="en-US" sz="2400"/>
              <a:t>, and let </a:t>
            </a:r>
            <a:r>
              <a:rPr lang="en-US" sz="2400">
                <a:solidFill>
                  <a:srgbClr val="0000FF"/>
                </a:solidFill>
              </a:rPr>
              <a:t>y</a:t>
            </a:r>
            <a:r>
              <a:rPr lang="en-US" sz="2400"/>
              <a:t> </a:t>
            </a:r>
            <a:r>
              <a:rPr lang="fr-FR" sz="2400"/>
              <a:t>be a vector that satisfies </a:t>
            </a:r>
            <a:r>
              <a:rPr lang="en-US" sz="2400">
                <a:solidFill>
                  <a:srgbClr val="0000FF"/>
                </a:solidFill>
              </a:rPr>
              <a:t>v &lt; y &lt; x </a:t>
            </a:r>
            <a:r>
              <a:rPr lang="en-US" sz="2400"/>
              <a:t>(</a:t>
            </a:r>
            <a:r>
              <a:rPr lang="fr-FR" sz="2400"/>
              <a:t>in each coordinate). If </a:t>
            </a:r>
            <a:r>
              <a:rPr lang="fr-FR" sz="2400">
                <a:solidFill>
                  <a:srgbClr val="0000FF"/>
                </a:solidFill>
              </a:rPr>
              <a:t>c</a:t>
            </a:r>
            <a:r>
              <a:rPr lang="fr-FR" sz="2400"/>
              <a:t> is sufficiently small, then </a:t>
            </a:r>
            <a:r>
              <a:rPr lang="fr-FR" sz="2400">
                <a:solidFill>
                  <a:srgbClr val="0000FF"/>
                </a:solidFill>
              </a:rPr>
              <a:t>y</a:t>
            </a:r>
            <a:r>
              <a:rPr lang="fr-FR" sz="2400"/>
              <a:t> </a:t>
            </a:r>
            <a:r>
              <a:rPr lang="en-US" sz="2400"/>
              <a:t>is a Nash equilibrium payoff of </a:t>
            </a:r>
            <a:r>
              <a:rPr lang="en-US" sz="2400">
                <a:solidFill>
                  <a:srgbClr val="0000FF"/>
                </a:solidFill>
              </a:rPr>
              <a:t>G(r,</a:t>
            </a:r>
            <a:r>
              <a:rPr lang="el-GR" sz="2400">
                <a:solidFill>
                  <a:srgbClr val="0000FF"/>
                </a:solidFill>
              </a:rPr>
              <a:t>Δ</a:t>
            </a:r>
            <a:r>
              <a:rPr lang="en-US" sz="2400">
                <a:solidFill>
                  <a:srgbClr val="0000FF"/>
                </a:solidFill>
              </a:rPr>
              <a:t>,c)</a:t>
            </a:r>
            <a:r>
              <a:rPr lang="en-US" sz="2400"/>
              <a:t>.</a:t>
            </a:r>
            <a:endParaRPr lang="he-IL" sz="240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42938" y="357188"/>
            <a:ext cx="7858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400">
                <a:solidFill>
                  <a:srgbClr val="FF0000"/>
                </a:solidFill>
              </a:rPr>
              <a:t>Role 1: Throwing Away Utility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14313" y="3074988"/>
            <a:ext cx="892968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2400">
                <a:solidFill>
                  <a:srgbClr val="006600"/>
                </a:solidFill>
              </a:rPr>
              <a:t>Proof</a:t>
            </a:r>
            <a:r>
              <a:rPr lang="en-US" sz="2400"/>
              <a:t>: </a:t>
            </a:r>
          </a:p>
          <a:p>
            <a:pPr algn="l" rtl="0">
              <a:buFontTx/>
              <a:buChar char="•"/>
            </a:pPr>
            <a:r>
              <a:rPr lang="en-US" sz="2400"/>
              <a:t> </a:t>
            </a:r>
            <a:r>
              <a:rPr lang="fr-FR" sz="2400"/>
              <a:t>The players play the mixed action pair that supports </a:t>
            </a:r>
            <a:r>
              <a:rPr lang="fr-FR" sz="2400">
                <a:solidFill>
                  <a:srgbClr val="0000FF"/>
                </a:solidFill>
              </a:rPr>
              <a:t>x</a:t>
            </a:r>
            <a:r>
              <a:rPr lang="fr-FR" sz="2400"/>
              <a:t> as an equilibrium in the base game.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2400"/>
              <a:t>To waste utility, Player 1 observes Player in predetermined stages, such that the total observation cost is </a:t>
            </a:r>
            <a:r>
              <a:rPr lang="fr-FR" sz="2400">
                <a:solidFill>
                  <a:srgbClr val="0000FF"/>
                </a:solidFill>
              </a:rPr>
              <a:t>x</a:t>
            </a:r>
            <a:r>
              <a:rPr lang="fr-FR" sz="2400" baseline="-25000">
                <a:solidFill>
                  <a:srgbClr val="0000FF"/>
                </a:solidFill>
              </a:rPr>
              <a:t>1</a:t>
            </a:r>
            <a:r>
              <a:rPr lang="fr-FR" sz="2400">
                <a:solidFill>
                  <a:srgbClr val="0000FF"/>
                </a:solidFill>
              </a:rPr>
              <a:t>-y</a:t>
            </a:r>
            <a:r>
              <a:rPr lang="fr-FR" sz="2400" baseline="-25000">
                <a:solidFill>
                  <a:srgbClr val="0000FF"/>
                </a:solidFill>
              </a:rPr>
              <a:t>1</a:t>
            </a:r>
            <a:r>
              <a:rPr lang="fr-FR" sz="2400"/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2400"/>
              <a:t> Similarly, Player 2 observes Player 1 in predeterminsed stages such that the total observation cost is </a:t>
            </a:r>
            <a:r>
              <a:rPr lang="fr-FR" sz="2400">
                <a:solidFill>
                  <a:srgbClr val="0000FF"/>
                </a:solidFill>
              </a:rPr>
              <a:t>x</a:t>
            </a:r>
            <a:r>
              <a:rPr lang="fr-FR" sz="2400" baseline="-25000">
                <a:solidFill>
                  <a:srgbClr val="0000FF"/>
                </a:solidFill>
              </a:rPr>
              <a:t>2</a:t>
            </a:r>
            <a:r>
              <a:rPr lang="fr-FR" sz="2400">
                <a:solidFill>
                  <a:srgbClr val="0000FF"/>
                </a:solidFill>
              </a:rPr>
              <a:t>-y</a:t>
            </a:r>
            <a:r>
              <a:rPr lang="fr-FR" sz="2400" baseline="-25000">
                <a:solidFill>
                  <a:srgbClr val="0000FF"/>
                </a:solidFill>
              </a:rPr>
              <a:t>2</a:t>
            </a:r>
            <a:r>
              <a:rPr lang="fr-FR" sz="2400"/>
              <a:t>. 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2400"/>
              <a:t> A deviation triggers a punishment by the minmax value.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214313" y="1773238"/>
            <a:ext cx="8929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2400" dirty="0" err="1">
                <a:solidFill>
                  <a:srgbClr val="006600"/>
                </a:solidFill>
              </a:rPr>
              <a:t>Theorem</a:t>
            </a:r>
            <a:r>
              <a:rPr lang="en-US" sz="2400" dirty="0"/>
              <a:t>: The set of Nash equilibrium payoffs of </a:t>
            </a:r>
            <a:r>
              <a:rPr lang="en-US" sz="2400" dirty="0">
                <a:solidFill>
                  <a:srgbClr val="0000FF"/>
                </a:solidFill>
              </a:rPr>
              <a:t>G(r,</a:t>
            </a:r>
            <a:r>
              <a:rPr lang="el-GR" sz="2400" dirty="0">
                <a:solidFill>
                  <a:srgbClr val="0000FF"/>
                </a:solidFill>
              </a:rPr>
              <a:t>Δ</a:t>
            </a:r>
            <a:r>
              <a:rPr lang="en-US" sz="2400" dirty="0">
                <a:solidFill>
                  <a:srgbClr val="0000FF"/>
                </a:solidFill>
              </a:rPr>
              <a:t>,c)</a:t>
            </a:r>
            <a:r>
              <a:rPr lang="en-US" sz="2400" dirty="0"/>
              <a:t> </a:t>
            </a:r>
            <a:r>
              <a:rPr lang="en-US" sz="2400" dirty="0" smtClean="0"/>
              <a:t>is (almost) </a:t>
            </a:r>
            <a:r>
              <a:rPr lang="en-US" sz="2400" dirty="0"/>
              <a:t>convex.</a:t>
            </a:r>
            <a:endParaRPr lang="he-IL" sz="2400" dirty="0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42938" y="357188"/>
            <a:ext cx="78581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400">
                <a:solidFill>
                  <a:srgbClr val="FF0000"/>
                </a:solidFill>
              </a:rPr>
              <a:t>Role 2: Knowing the Other Player’s Payoff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14313" y="2613025"/>
            <a:ext cx="89296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2400" dirty="0">
                <a:solidFill>
                  <a:srgbClr val="006600"/>
                </a:solidFill>
              </a:rPr>
              <a:t>Proof</a:t>
            </a:r>
            <a:r>
              <a:rPr lang="en-US" sz="2400" dirty="0"/>
              <a:t>: </a:t>
            </a:r>
          </a:p>
          <a:p>
            <a:pPr algn="l" rtl="0">
              <a:buFontTx/>
              <a:buChar char="•"/>
            </a:pPr>
            <a:r>
              <a:rPr lang="en-US" sz="2400" dirty="0"/>
              <a:t> Suppose the players would like to randomly choose between two </a:t>
            </a:r>
            <a:r>
              <a:rPr lang="en-US" sz="2400" dirty="0" err="1"/>
              <a:t>equilibria</a:t>
            </a:r>
            <a:r>
              <a:rPr lang="en-US" sz="2400" dirty="0"/>
              <a:t>.</a:t>
            </a:r>
          </a:p>
          <a:p>
            <a:pPr algn="l" rtl="0">
              <a:buFontTx/>
              <a:buChar char="•"/>
            </a:pPr>
            <a:r>
              <a:rPr lang="en-US" sz="2400" dirty="0"/>
              <a:t> At the first stage, 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03349" y="4509120"/>
            <a:ext cx="18998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2400" b="0" dirty="0" smtClean="0">
                <a:ln w="12700">
                  <a:solidFill>
                    <a:schemeClr val="tx1"/>
                  </a:solidFill>
                </a:ln>
              </a:rPr>
              <a:t>Equilibrium 1</a:t>
            </a:r>
            <a:endParaRPr lang="he-IL" sz="2400" b="0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4983559"/>
            <a:ext cx="18998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2400" b="0" dirty="0" smtClean="0">
                <a:ln w="12700">
                  <a:solidFill>
                    <a:schemeClr val="tx1"/>
                  </a:solidFill>
                </a:ln>
              </a:rPr>
              <a:t>Equilibrium 2</a:t>
            </a:r>
            <a:endParaRPr lang="he-IL" sz="2400" b="0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4449" y="4983559"/>
            <a:ext cx="18998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2400" b="0" dirty="0" smtClean="0">
                <a:ln w="12700">
                  <a:solidFill>
                    <a:schemeClr val="tx1"/>
                  </a:solidFill>
                </a:ln>
              </a:rPr>
              <a:t>Equilibrium 1</a:t>
            </a:r>
            <a:endParaRPr lang="he-IL" sz="2400" b="0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4449" y="4509120"/>
            <a:ext cx="18998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2400" b="0" dirty="0" smtClean="0">
                <a:ln w="12700">
                  <a:solidFill>
                    <a:schemeClr val="tx1"/>
                  </a:solidFill>
                </a:ln>
              </a:rPr>
              <a:t>Equilibrium 2</a:t>
            </a:r>
            <a:endParaRPr lang="he-IL" sz="2400" b="0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14313" y="5766355"/>
            <a:ext cx="8929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err="1" smtClean="0"/>
              <a:t>Players</a:t>
            </a:r>
            <a:r>
              <a:rPr lang="fr-FR" sz="2400" dirty="0" smtClean="0"/>
              <a:t> </a:t>
            </a:r>
            <a:r>
              <a:rPr lang="fr-FR" sz="2400" dirty="0" err="1" smtClean="0"/>
              <a:t>throw</a:t>
            </a:r>
            <a:r>
              <a:rPr lang="fr-FR" sz="2400" dirty="0" smtClean="0"/>
              <a:t> </a:t>
            </a:r>
            <a:r>
              <a:rPr lang="fr-FR" sz="2400" dirty="0" err="1" smtClean="0"/>
              <a:t>away</a:t>
            </a:r>
            <a:r>
              <a:rPr lang="fr-FR" sz="2400" dirty="0" smtClean="0"/>
              <a:t> utility </a:t>
            </a:r>
            <a:r>
              <a:rPr lang="fr-FR" sz="2400" dirty="0"/>
              <a:t>to </a:t>
            </a:r>
            <a:r>
              <a:rPr lang="fr-FR" sz="2400" dirty="0" err="1"/>
              <a:t>ensure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there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no profitable </a:t>
            </a:r>
            <a:r>
              <a:rPr lang="fr-FR" sz="2400" dirty="0" err="1"/>
              <a:t>deviation</a:t>
            </a:r>
            <a:r>
              <a:rPr lang="fr-FR" sz="2400" dirty="0"/>
              <a:t> in the first stage.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4509120"/>
            <a:ext cx="3898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T</a:t>
            </a:r>
            <a:endParaRPr lang="he-IL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4983559"/>
            <a:ext cx="3898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B</a:t>
            </a:r>
            <a:endParaRPr lang="he-I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7984" y="3975447"/>
            <a:ext cx="3898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L</a:t>
            </a:r>
            <a:endParaRPr lang="he-IL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756" y="3975447"/>
            <a:ext cx="4074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R</a:t>
            </a:r>
            <a:endParaRPr lang="he-IL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4983559"/>
            <a:ext cx="5774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1/2</a:t>
            </a:r>
            <a:endParaRPr lang="he-IL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1760" y="4509120"/>
            <a:ext cx="5774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1/2</a:t>
            </a:r>
            <a:endParaRPr lang="he-IL" sz="2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3501008"/>
            <a:ext cx="5774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1/2</a:t>
            </a:r>
            <a:endParaRPr lang="he-IL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6847" y="3501008"/>
            <a:ext cx="5774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1/2</a:t>
            </a:r>
            <a:endParaRPr lang="he-IL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928688" y="357188"/>
            <a:ext cx="7215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400">
                <a:solidFill>
                  <a:srgbClr val="FF0000"/>
                </a:solidFill>
              </a:rPr>
              <a:t>Additional Equilibria?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85750" y="1714500"/>
            <a:ext cx="864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2400"/>
              <a:t>Suppose that at stage </a:t>
            </a:r>
            <a:r>
              <a:rPr lang="fr-FR" sz="2400">
                <a:solidFill>
                  <a:srgbClr val="0000FF"/>
                </a:solidFill>
              </a:rPr>
              <a:t>t</a:t>
            </a:r>
            <a:r>
              <a:rPr lang="fr-FR" sz="2400"/>
              <a:t> the players do not play an equilibrium of the base game </a:t>
            </a:r>
            <a:r>
              <a:rPr lang="fr-FR" sz="2400">
                <a:solidFill>
                  <a:srgbClr val="0000FF"/>
                </a:solidFill>
              </a:rPr>
              <a:t>G</a:t>
            </a:r>
            <a:r>
              <a:rPr lang="fr-FR" sz="2400"/>
              <a:t>. Then, any player who does not play a best response must be monitored with positive probability. Observation is costly, and therefore must be compensated.</a:t>
            </a:r>
            <a:endParaRPr lang="he-IL" sz="240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323850" y="3597275"/>
            <a:ext cx="8496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2400" dirty="0"/>
              <a:t>The </a:t>
            </a:r>
            <a:r>
              <a:rPr lang="fr-FR" sz="2400" dirty="0" err="1"/>
              <a:t>benefit</a:t>
            </a:r>
            <a:r>
              <a:rPr lang="fr-FR" sz="2400" dirty="0"/>
              <a:t> of </a:t>
            </a:r>
            <a:r>
              <a:rPr lang="fr-FR" sz="2400" dirty="0" err="1"/>
              <a:t>deviation</a:t>
            </a:r>
            <a:r>
              <a:rPr lang="fr-FR" sz="2400" dirty="0"/>
              <a:t>: </a:t>
            </a:r>
            <a:r>
              <a:rPr lang="fr-FR" sz="2400" dirty="0">
                <a:solidFill>
                  <a:srgbClr val="0000FF"/>
                </a:solidFill>
              </a:rPr>
              <a:t>O(</a:t>
            </a:r>
            <a:r>
              <a:rPr lang="en-US" sz="2400" dirty="0">
                <a:solidFill>
                  <a:srgbClr val="0000FF"/>
                </a:solidFill>
              </a:rPr>
              <a:t>1-r</a:t>
            </a:r>
            <a:r>
              <a:rPr lang="el-GR" sz="2400" baseline="30000" dirty="0">
                <a:solidFill>
                  <a:srgbClr val="0000FF"/>
                </a:solidFill>
              </a:rPr>
              <a:t>Δ</a:t>
            </a:r>
            <a:r>
              <a:rPr lang="fr-FR" sz="2400" dirty="0">
                <a:solidFill>
                  <a:srgbClr val="0000FF"/>
                </a:solidFill>
              </a:rPr>
              <a:t>)</a:t>
            </a:r>
          </a:p>
          <a:p>
            <a:pPr algn="l" rtl="0"/>
            <a:r>
              <a:rPr lang="fr-FR" sz="2400" dirty="0"/>
              <a:t>The </a:t>
            </a:r>
            <a:r>
              <a:rPr lang="fr-FR" sz="2400" dirty="0" err="1"/>
              <a:t>expected</a:t>
            </a:r>
            <a:r>
              <a:rPr lang="fr-FR" sz="2400" dirty="0"/>
              <a:t> </a:t>
            </a:r>
            <a:r>
              <a:rPr lang="fr-FR" sz="2400" dirty="0" err="1"/>
              <a:t>loss</a:t>
            </a:r>
            <a:r>
              <a:rPr lang="fr-FR" sz="2400" dirty="0"/>
              <a:t> due to </a:t>
            </a:r>
            <a:r>
              <a:rPr lang="fr-FR" sz="2400" dirty="0" err="1"/>
              <a:t>deviation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00FF"/>
                </a:solidFill>
              </a:rPr>
              <a:t>O(p)</a:t>
            </a:r>
            <a:r>
              <a:rPr lang="en-US" sz="2400" dirty="0"/>
              <a:t>, </a:t>
            </a:r>
            <a:r>
              <a:rPr lang="fr-FR" sz="2400" dirty="0" err="1"/>
              <a:t>where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00FF"/>
                </a:solidFill>
              </a:rPr>
              <a:t>p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the </a:t>
            </a:r>
            <a:r>
              <a:rPr lang="fr-FR" sz="2400" dirty="0" err="1"/>
              <a:t>probability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the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player</a:t>
            </a:r>
            <a:r>
              <a:rPr lang="fr-FR" sz="2400" dirty="0"/>
              <a:t> </a:t>
            </a:r>
            <a:r>
              <a:rPr lang="fr-FR" sz="2400" dirty="0" err="1"/>
              <a:t>obsrves</a:t>
            </a:r>
            <a:r>
              <a:rPr lang="fr-FR" sz="2400" dirty="0"/>
              <a:t> </a:t>
            </a:r>
            <a:r>
              <a:rPr lang="fr-FR" sz="2400" dirty="0" err="1"/>
              <a:t>you</a:t>
            </a:r>
            <a:r>
              <a:rPr lang="fr-FR" sz="2400" dirty="0"/>
              <a:t>.</a:t>
            </a:r>
            <a:endParaRPr lang="fr-FR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14313" y="1820863"/>
            <a:ext cx="90376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is a best response to 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 dirty="0"/>
              <a:t>Player 2 is indifferent among his pure actions in the support of </a:t>
            </a:r>
            <a:r>
              <a:rPr lang="el-GR" sz="2400" dirty="0" smtClean="0">
                <a:solidFill>
                  <a:srgbClr val="0000FF"/>
                </a:solidFill>
              </a:rPr>
              <a:t>α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endParaRPr lang="en-US" sz="2400" baseline="-25000" dirty="0">
              <a:solidFill>
                <a:srgbClr val="0000FF"/>
              </a:solidFill>
            </a:endParaRP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u(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)=(0,1)</a:t>
            </a:r>
            <a:r>
              <a:rPr lang="en-US" sz="2400" dirty="0"/>
              <a:t>.</a:t>
            </a:r>
          </a:p>
          <a:p>
            <a:pPr algn="l"/>
            <a:endParaRPr lang="en-US" sz="2400" dirty="0">
              <a:solidFill>
                <a:srgbClr val="0000FF"/>
              </a:solidFill>
            </a:endParaRPr>
          </a:p>
          <a:p>
            <a:pPr algn="l"/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is a best response to </a:t>
            </a:r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 dirty="0"/>
              <a:t>Player 1 is indifferent among his pure actions in the support of </a:t>
            </a:r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u(</a:t>
            </a:r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el-GR" sz="2400" dirty="0">
                <a:solidFill>
                  <a:srgbClr val="0000FF"/>
                </a:solidFill>
              </a:rPr>
              <a:t> β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)=(1,0)</a:t>
            </a:r>
            <a:r>
              <a:rPr lang="en-US" sz="2400" dirty="0"/>
              <a:t>.</a:t>
            </a:r>
            <a:endParaRPr lang="he-IL" sz="2400" dirty="0"/>
          </a:p>
        </p:txBody>
      </p:sp>
      <p:cxnSp>
        <p:nvCxnSpPr>
          <p:cNvPr id="13315" name="מחבר חץ ישר 4"/>
          <p:cNvCxnSpPr>
            <a:cxnSpLocks noChangeShapeType="1"/>
          </p:cNvCxnSpPr>
          <p:nvPr/>
        </p:nvCxnSpPr>
        <p:spPr bwMode="auto">
          <a:xfrm>
            <a:off x="5368925" y="6492875"/>
            <a:ext cx="2274888" cy="79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6" name="מחבר חץ ישר 9"/>
          <p:cNvCxnSpPr>
            <a:cxnSpLocks noChangeShapeType="1"/>
          </p:cNvCxnSpPr>
          <p:nvPr/>
        </p:nvCxnSpPr>
        <p:spPr bwMode="auto">
          <a:xfrm rot="-5400000">
            <a:off x="4262438" y="5384800"/>
            <a:ext cx="2214562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17" name="צורה חופשית 13"/>
          <p:cNvSpPr>
            <a:spLocks noChangeArrowheads="1"/>
          </p:cNvSpPr>
          <p:nvPr/>
        </p:nvSpPr>
        <p:spPr bwMode="auto">
          <a:xfrm>
            <a:off x="5357813" y="5295900"/>
            <a:ext cx="1622425" cy="457200"/>
          </a:xfrm>
          <a:custGeom>
            <a:avLst/>
            <a:gdLst>
              <a:gd name="T0" fmla="*/ 0 w 1622353"/>
              <a:gd name="T1" fmla="*/ 0 h 1204685"/>
              <a:gd name="T2" fmla="*/ 0 w 1622353"/>
              <a:gd name="T3" fmla="*/ 0 h 1204685"/>
              <a:gd name="T4" fmla="*/ 0 w 1622353"/>
              <a:gd name="T5" fmla="*/ 0 h 1204685"/>
              <a:gd name="T6" fmla="*/ 0 w 1622353"/>
              <a:gd name="T7" fmla="*/ 0 h 1204685"/>
              <a:gd name="T8" fmla="*/ 0 w 1622353"/>
              <a:gd name="T9" fmla="*/ 0 h 1204685"/>
              <a:gd name="T10" fmla="*/ 0 w 1622353"/>
              <a:gd name="T11" fmla="*/ 0 h 12046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2353"/>
              <a:gd name="T19" fmla="*/ 0 h 1204685"/>
              <a:gd name="T20" fmla="*/ 1622353 w 1622353"/>
              <a:gd name="T21" fmla="*/ 1204685 h 12046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2353" h="1204685">
                <a:moveTo>
                  <a:pt x="0" y="0"/>
                </a:moveTo>
                <a:lnTo>
                  <a:pt x="899885" y="0"/>
                </a:lnTo>
                <a:cubicBezTo>
                  <a:pt x="1382029" y="555195"/>
                  <a:pt x="1622353" y="551542"/>
                  <a:pt x="1364342" y="551542"/>
                </a:cubicBezTo>
                <a:lnTo>
                  <a:pt x="1364342" y="1204685"/>
                </a:lnTo>
                <a:lnTo>
                  <a:pt x="0" y="1204685"/>
                </a:lnTo>
                <a:lnTo>
                  <a:pt x="0" y="0"/>
                </a:lnTo>
                <a:close/>
              </a:path>
            </a:pathLst>
          </a:cu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3318" name="TextBox 18"/>
          <p:cNvSpPr txBox="1">
            <a:spLocks noChangeArrowheads="1"/>
          </p:cNvSpPr>
          <p:nvPr/>
        </p:nvSpPr>
        <p:spPr bwMode="auto">
          <a:xfrm>
            <a:off x="5572125" y="4143375"/>
            <a:ext cx="195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(0,1)=u(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</a:t>
            </a:r>
            <a:endParaRPr lang="he-IL" sz="2400">
              <a:solidFill>
                <a:srgbClr val="0000FF"/>
              </a:solidFill>
            </a:endParaRPr>
          </a:p>
        </p:txBody>
      </p:sp>
      <p:sp>
        <p:nvSpPr>
          <p:cNvPr id="13319" name="מלבן 22"/>
          <p:cNvSpPr>
            <a:spLocks noChangeArrowheads="1"/>
          </p:cNvSpPr>
          <p:nvPr/>
        </p:nvSpPr>
        <p:spPr bwMode="auto">
          <a:xfrm>
            <a:off x="6253163" y="4857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he-IL" sz="2400"/>
          </a:p>
        </p:txBody>
      </p:sp>
      <p:sp>
        <p:nvSpPr>
          <p:cNvPr id="13320" name="Line 23"/>
          <p:cNvSpPr>
            <a:spLocks noChangeShapeType="1"/>
          </p:cNvSpPr>
          <p:nvPr/>
        </p:nvSpPr>
        <p:spPr bwMode="auto">
          <a:xfrm flipH="1">
            <a:off x="6045200" y="5300663"/>
            <a:ext cx="71438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3321" name="Oval 24"/>
          <p:cNvSpPr>
            <a:spLocks noChangeArrowheads="1"/>
          </p:cNvSpPr>
          <p:nvPr/>
        </p:nvSpPr>
        <p:spPr bwMode="auto">
          <a:xfrm>
            <a:off x="5357813" y="4500563"/>
            <a:ext cx="71437" cy="714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he-IL"/>
          </a:p>
        </p:txBody>
      </p:sp>
      <p:sp>
        <p:nvSpPr>
          <p:cNvPr id="13322" name="Oval 26"/>
          <p:cNvSpPr>
            <a:spLocks noChangeArrowheads="1"/>
          </p:cNvSpPr>
          <p:nvPr/>
        </p:nvSpPr>
        <p:spPr bwMode="auto">
          <a:xfrm>
            <a:off x="7215188" y="6429375"/>
            <a:ext cx="71437" cy="71438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13323" name="Text Box 5"/>
          <p:cNvSpPr txBox="1">
            <a:spLocks noChangeArrowheads="1"/>
          </p:cNvSpPr>
          <p:nvPr/>
        </p:nvSpPr>
        <p:spPr bwMode="auto">
          <a:xfrm>
            <a:off x="928688" y="357188"/>
            <a:ext cx="7215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400" dirty="0" err="1">
                <a:solidFill>
                  <a:srgbClr val="FF0000"/>
                </a:solidFill>
              </a:rPr>
              <a:t>Role</a:t>
            </a:r>
            <a:r>
              <a:rPr lang="fr-FR" sz="4400" dirty="0">
                <a:solidFill>
                  <a:srgbClr val="FF0000"/>
                </a:solidFill>
              </a:rPr>
              <a:t> 3: </a:t>
            </a:r>
            <a:r>
              <a:rPr lang="fr-FR" sz="4400" smtClean="0">
                <a:solidFill>
                  <a:srgbClr val="FF0000"/>
                </a:solidFill>
              </a:rPr>
              <a:t>Probabilistic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>
                <a:solidFill>
                  <a:srgbClr val="FF0000"/>
                </a:solidFill>
              </a:rPr>
              <a:t>Observation for </a:t>
            </a:r>
            <a:r>
              <a:rPr lang="fr-FR" sz="4400" dirty="0" err="1">
                <a:solidFill>
                  <a:srgbClr val="FF0000"/>
                </a:solidFill>
              </a:rPr>
              <a:t>Threat</a:t>
            </a:r>
            <a:r>
              <a:rPr lang="fr-FR" sz="4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7000875" y="5857875"/>
            <a:ext cx="2008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(1,0)=u(</a:t>
            </a:r>
            <a:r>
              <a:rPr lang="el-GR" sz="2400">
                <a:solidFill>
                  <a:srgbClr val="0000FF"/>
                </a:solidFill>
              </a:rPr>
              <a:t>β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</a:t>
            </a:r>
            <a:r>
              <a:rPr lang="el-GR" sz="2400">
                <a:solidFill>
                  <a:srgbClr val="0000FF"/>
                </a:solidFill>
              </a:rPr>
              <a:t> β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</a:t>
            </a:r>
            <a:endParaRPr lang="he-IL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14313" y="1820863"/>
            <a:ext cx="90376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is a best response to 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/>
              <a:t>Player 2 is indifferent among his pure actions in the support of 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.</a:t>
            </a:r>
            <a:endParaRPr lang="en-US" sz="2400" baseline="-25000">
              <a:solidFill>
                <a:srgbClr val="0000FF"/>
              </a:solidFill>
            </a:endParaRPr>
          </a:p>
          <a:p>
            <a:pPr algn="l"/>
            <a:r>
              <a:rPr lang="en-US" sz="2400">
                <a:solidFill>
                  <a:srgbClr val="0000FF"/>
                </a:solidFill>
              </a:rPr>
              <a:t>u(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)=(0,1)</a:t>
            </a:r>
            <a:r>
              <a:rPr lang="en-US" sz="2400"/>
              <a:t>.</a:t>
            </a:r>
          </a:p>
          <a:p>
            <a:pPr algn="l"/>
            <a:endParaRPr lang="en-US" sz="2400">
              <a:solidFill>
                <a:srgbClr val="0000FF"/>
              </a:solidFill>
            </a:endParaRPr>
          </a:p>
          <a:p>
            <a:pPr algn="l"/>
            <a:r>
              <a:rPr lang="el-GR" sz="2400">
                <a:solidFill>
                  <a:srgbClr val="0000FF"/>
                </a:solidFill>
              </a:rPr>
              <a:t>β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is a best response to </a:t>
            </a:r>
            <a:r>
              <a:rPr lang="el-GR" sz="2400">
                <a:solidFill>
                  <a:srgbClr val="0000FF"/>
                </a:solidFill>
              </a:rPr>
              <a:t>β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/>
              <a:t>Player 1 is indifferent among his pure actions in the support of </a:t>
            </a:r>
            <a:r>
              <a:rPr lang="el-GR" sz="2400">
                <a:solidFill>
                  <a:srgbClr val="0000FF"/>
                </a:solidFill>
              </a:rPr>
              <a:t>β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>
                <a:solidFill>
                  <a:srgbClr val="0000FF"/>
                </a:solidFill>
              </a:rPr>
              <a:t>u(</a:t>
            </a:r>
            <a:r>
              <a:rPr lang="el-GR" sz="2400">
                <a:solidFill>
                  <a:srgbClr val="0000FF"/>
                </a:solidFill>
              </a:rPr>
              <a:t>β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</a:t>
            </a:r>
            <a:r>
              <a:rPr lang="el-GR" sz="2400">
                <a:solidFill>
                  <a:srgbClr val="0000FF"/>
                </a:solidFill>
              </a:rPr>
              <a:t> β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)=(1,0)</a:t>
            </a:r>
            <a:r>
              <a:rPr lang="en-US" sz="2400"/>
              <a:t>.</a:t>
            </a:r>
            <a:endParaRPr lang="he-IL" sz="240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928688" y="357188"/>
            <a:ext cx="7215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400">
                <a:solidFill>
                  <a:srgbClr val="FF0000"/>
                </a:solidFill>
              </a:rPr>
              <a:t>Role 3: Probabilisitc Observation for Threat.</a:t>
            </a:r>
          </a:p>
        </p:txBody>
      </p:sp>
      <p:cxnSp>
        <p:nvCxnSpPr>
          <p:cNvPr id="14340" name="מחבר חץ ישר 4"/>
          <p:cNvCxnSpPr>
            <a:cxnSpLocks noChangeShapeType="1"/>
          </p:cNvCxnSpPr>
          <p:nvPr/>
        </p:nvCxnSpPr>
        <p:spPr bwMode="auto">
          <a:xfrm>
            <a:off x="5368925" y="6492875"/>
            <a:ext cx="2274888" cy="79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41" name="מחבר חץ ישר 9"/>
          <p:cNvCxnSpPr>
            <a:cxnSpLocks noChangeShapeType="1"/>
          </p:cNvCxnSpPr>
          <p:nvPr/>
        </p:nvCxnSpPr>
        <p:spPr bwMode="auto">
          <a:xfrm rot="-5400000">
            <a:off x="4262438" y="5384800"/>
            <a:ext cx="2214562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42" name="צורה חופשית 13"/>
          <p:cNvSpPr>
            <a:spLocks noChangeArrowheads="1"/>
          </p:cNvSpPr>
          <p:nvPr/>
        </p:nvSpPr>
        <p:spPr bwMode="auto">
          <a:xfrm>
            <a:off x="5357813" y="5295900"/>
            <a:ext cx="1622425" cy="457200"/>
          </a:xfrm>
          <a:custGeom>
            <a:avLst/>
            <a:gdLst>
              <a:gd name="T0" fmla="*/ 0 w 1622353"/>
              <a:gd name="T1" fmla="*/ 0 h 1204685"/>
              <a:gd name="T2" fmla="*/ 0 w 1622353"/>
              <a:gd name="T3" fmla="*/ 0 h 1204685"/>
              <a:gd name="T4" fmla="*/ 0 w 1622353"/>
              <a:gd name="T5" fmla="*/ 0 h 1204685"/>
              <a:gd name="T6" fmla="*/ 0 w 1622353"/>
              <a:gd name="T7" fmla="*/ 0 h 1204685"/>
              <a:gd name="T8" fmla="*/ 0 w 1622353"/>
              <a:gd name="T9" fmla="*/ 0 h 1204685"/>
              <a:gd name="T10" fmla="*/ 0 w 1622353"/>
              <a:gd name="T11" fmla="*/ 0 h 12046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2353"/>
              <a:gd name="T19" fmla="*/ 0 h 1204685"/>
              <a:gd name="T20" fmla="*/ 1622353 w 1622353"/>
              <a:gd name="T21" fmla="*/ 1204685 h 12046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2353" h="1204685">
                <a:moveTo>
                  <a:pt x="0" y="0"/>
                </a:moveTo>
                <a:lnTo>
                  <a:pt x="899885" y="0"/>
                </a:lnTo>
                <a:cubicBezTo>
                  <a:pt x="1382029" y="555195"/>
                  <a:pt x="1622353" y="551542"/>
                  <a:pt x="1364342" y="551542"/>
                </a:cubicBezTo>
                <a:lnTo>
                  <a:pt x="1364342" y="1204685"/>
                </a:lnTo>
                <a:lnTo>
                  <a:pt x="0" y="1204685"/>
                </a:lnTo>
                <a:lnTo>
                  <a:pt x="0" y="0"/>
                </a:lnTo>
                <a:close/>
              </a:path>
            </a:pathLst>
          </a:cu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4343" name="TextBox 18"/>
          <p:cNvSpPr txBox="1">
            <a:spLocks noChangeArrowheads="1"/>
          </p:cNvSpPr>
          <p:nvPr/>
        </p:nvSpPr>
        <p:spPr bwMode="auto">
          <a:xfrm>
            <a:off x="5572125" y="4143375"/>
            <a:ext cx="195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(0,1)=u(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</a:t>
            </a:r>
            <a:endParaRPr lang="he-IL" sz="2400">
              <a:solidFill>
                <a:srgbClr val="0000FF"/>
              </a:solidFill>
            </a:endParaRPr>
          </a:p>
        </p:txBody>
      </p:sp>
      <p:sp>
        <p:nvSpPr>
          <p:cNvPr id="14344" name="מלבן 22"/>
          <p:cNvSpPr>
            <a:spLocks noChangeArrowheads="1"/>
          </p:cNvSpPr>
          <p:nvPr/>
        </p:nvSpPr>
        <p:spPr bwMode="auto">
          <a:xfrm>
            <a:off x="6253163" y="4857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he-IL" sz="2400"/>
          </a:p>
        </p:txBody>
      </p:sp>
      <p:sp>
        <p:nvSpPr>
          <p:cNvPr id="14345" name="Line 23"/>
          <p:cNvSpPr>
            <a:spLocks noChangeShapeType="1"/>
          </p:cNvSpPr>
          <p:nvPr/>
        </p:nvSpPr>
        <p:spPr bwMode="auto">
          <a:xfrm flipH="1">
            <a:off x="6045200" y="5300663"/>
            <a:ext cx="71438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4346" name="Oval 24"/>
          <p:cNvSpPr>
            <a:spLocks noChangeArrowheads="1"/>
          </p:cNvSpPr>
          <p:nvPr/>
        </p:nvSpPr>
        <p:spPr bwMode="auto">
          <a:xfrm>
            <a:off x="5357813" y="4500563"/>
            <a:ext cx="71437" cy="714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he-IL"/>
          </a:p>
        </p:txBody>
      </p:sp>
      <p:sp>
        <p:nvSpPr>
          <p:cNvPr id="14347" name="Oval 26"/>
          <p:cNvSpPr>
            <a:spLocks noChangeArrowheads="1"/>
          </p:cNvSpPr>
          <p:nvPr/>
        </p:nvSpPr>
        <p:spPr bwMode="auto">
          <a:xfrm>
            <a:off x="7215188" y="6429375"/>
            <a:ext cx="71437" cy="71438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14348" name="TextBox 18"/>
          <p:cNvSpPr txBox="1">
            <a:spLocks noChangeArrowheads="1"/>
          </p:cNvSpPr>
          <p:nvPr/>
        </p:nvSpPr>
        <p:spPr bwMode="auto">
          <a:xfrm>
            <a:off x="7000875" y="5857875"/>
            <a:ext cx="2008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(1,0)=u(</a:t>
            </a:r>
            <a:r>
              <a:rPr lang="el-GR" sz="2400">
                <a:solidFill>
                  <a:srgbClr val="0000FF"/>
                </a:solidFill>
              </a:rPr>
              <a:t>β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</a:t>
            </a:r>
            <a:r>
              <a:rPr lang="el-GR" sz="2400">
                <a:solidFill>
                  <a:srgbClr val="0000FF"/>
                </a:solidFill>
              </a:rPr>
              <a:t> β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</a:t>
            </a:r>
            <a:endParaRPr lang="he-IL" sz="2400">
              <a:solidFill>
                <a:srgbClr val="0000FF"/>
              </a:solidFill>
            </a:endParaRPr>
          </a:p>
        </p:txBody>
      </p:sp>
      <p:cxnSp>
        <p:nvCxnSpPr>
          <p:cNvPr id="14349" name="מחבר ישר 14"/>
          <p:cNvCxnSpPr>
            <a:cxnSpLocks noChangeShapeType="1"/>
          </p:cNvCxnSpPr>
          <p:nvPr/>
        </p:nvCxnSpPr>
        <p:spPr bwMode="auto">
          <a:xfrm rot="16200000" flipH="1">
            <a:off x="5286375" y="4786313"/>
            <a:ext cx="1785938" cy="16430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0" name="Oval 25"/>
          <p:cNvSpPr>
            <a:spLocks noChangeArrowheads="1"/>
          </p:cNvSpPr>
          <p:nvPr/>
        </p:nvSpPr>
        <p:spPr bwMode="auto">
          <a:xfrm>
            <a:off x="5572125" y="4929188"/>
            <a:ext cx="71438" cy="714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he-IL"/>
          </a:p>
        </p:txBody>
      </p:sp>
      <p:cxnSp>
        <p:nvCxnSpPr>
          <p:cNvPr id="14351" name="מחבר חץ ישר 24"/>
          <p:cNvCxnSpPr>
            <a:cxnSpLocks noChangeShapeType="1"/>
            <a:stCxn id="14359" idx="3"/>
          </p:cNvCxnSpPr>
          <p:nvPr/>
        </p:nvCxnSpPr>
        <p:spPr bwMode="auto">
          <a:xfrm>
            <a:off x="3357563" y="4926013"/>
            <a:ext cx="2143125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59" name="TextBox 34"/>
          <p:cNvSpPr txBox="1">
            <a:spLocks noChangeArrowheads="1"/>
          </p:cNvSpPr>
          <p:nvPr/>
        </p:nvSpPr>
        <p:spPr bwMode="auto">
          <a:xfrm>
            <a:off x="357188" y="4695825"/>
            <a:ext cx="3000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2400"/>
              <a:t>Implemented payoff</a:t>
            </a:r>
          </a:p>
        </p:txBody>
      </p:sp>
      <p:sp>
        <p:nvSpPr>
          <p:cNvPr id="14360" name="TextBox 35"/>
          <p:cNvSpPr txBox="1">
            <a:spLocks noChangeArrowheads="1"/>
          </p:cNvSpPr>
          <p:nvPr/>
        </p:nvSpPr>
        <p:spPr bwMode="auto">
          <a:xfrm>
            <a:off x="5643563" y="46101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nimBg="1"/>
      <p:bldP spid="14359" grpId="0"/>
      <p:bldP spid="143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14313" y="1820863"/>
            <a:ext cx="90376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is a best response to 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 dirty="0"/>
              <a:t>Player 2 is indifferent among his pure actions in the support of 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endParaRPr lang="en-US" sz="2400" baseline="-25000" dirty="0">
              <a:solidFill>
                <a:srgbClr val="0000FF"/>
              </a:solidFill>
            </a:endParaRP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u(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)=(0,1)</a:t>
            </a:r>
            <a:r>
              <a:rPr lang="en-US" sz="2400" dirty="0"/>
              <a:t>.</a:t>
            </a:r>
          </a:p>
          <a:p>
            <a:pPr algn="l"/>
            <a:endParaRPr lang="en-US" sz="2400" dirty="0">
              <a:solidFill>
                <a:srgbClr val="0000FF"/>
              </a:solidFill>
            </a:endParaRPr>
          </a:p>
          <a:p>
            <a:pPr algn="l"/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is a best response to </a:t>
            </a:r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 dirty="0"/>
              <a:t>Player 1 is indifferent among his pure actions in the support of </a:t>
            </a:r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u(</a:t>
            </a:r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el-GR" sz="2400" dirty="0">
                <a:solidFill>
                  <a:srgbClr val="0000FF"/>
                </a:solidFill>
              </a:rPr>
              <a:t> β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)=(1,0)</a:t>
            </a:r>
            <a:r>
              <a:rPr lang="en-US" sz="2400" dirty="0"/>
              <a:t>.</a:t>
            </a:r>
            <a:endParaRPr lang="he-IL" sz="2400" dirty="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928688" y="357188"/>
            <a:ext cx="72151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400">
                <a:solidFill>
                  <a:srgbClr val="FF0000"/>
                </a:solidFill>
              </a:rPr>
              <a:t>Role 3: Probabilisitc Observation for Threat.</a:t>
            </a:r>
          </a:p>
        </p:txBody>
      </p:sp>
      <p:cxnSp>
        <p:nvCxnSpPr>
          <p:cNvPr id="14340" name="מחבר חץ ישר 4"/>
          <p:cNvCxnSpPr>
            <a:cxnSpLocks noChangeShapeType="1"/>
          </p:cNvCxnSpPr>
          <p:nvPr/>
        </p:nvCxnSpPr>
        <p:spPr bwMode="auto">
          <a:xfrm>
            <a:off x="5368925" y="6492875"/>
            <a:ext cx="2274888" cy="79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341" name="מחבר חץ ישר 9"/>
          <p:cNvCxnSpPr>
            <a:cxnSpLocks noChangeShapeType="1"/>
          </p:cNvCxnSpPr>
          <p:nvPr/>
        </p:nvCxnSpPr>
        <p:spPr bwMode="auto">
          <a:xfrm rot="-5400000">
            <a:off x="4262438" y="5384800"/>
            <a:ext cx="2214562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42" name="צורה חופשית 13"/>
          <p:cNvSpPr>
            <a:spLocks noChangeArrowheads="1"/>
          </p:cNvSpPr>
          <p:nvPr/>
        </p:nvSpPr>
        <p:spPr bwMode="auto">
          <a:xfrm>
            <a:off x="5357813" y="5295900"/>
            <a:ext cx="1622425" cy="457200"/>
          </a:xfrm>
          <a:custGeom>
            <a:avLst/>
            <a:gdLst>
              <a:gd name="T0" fmla="*/ 0 w 1622353"/>
              <a:gd name="T1" fmla="*/ 0 h 1204685"/>
              <a:gd name="T2" fmla="*/ 0 w 1622353"/>
              <a:gd name="T3" fmla="*/ 0 h 1204685"/>
              <a:gd name="T4" fmla="*/ 0 w 1622353"/>
              <a:gd name="T5" fmla="*/ 0 h 1204685"/>
              <a:gd name="T6" fmla="*/ 0 w 1622353"/>
              <a:gd name="T7" fmla="*/ 0 h 1204685"/>
              <a:gd name="T8" fmla="*/ 0 w 1622353"/>
              <a:gd name="T9" fmla="*/ 0 h 1204685"/>
              <a:gd name="T10" fmla="*/ 0 w 1622353"/>
              <a:gd name="T11" fmla="*/ 0 h 12046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22353"/>
              <a:gd name="T19" fmla="*/ 0 h 1204685"/>
              <a:gd name="T20" fmla="*/ 1622353 w 1622353"/>
              <a:gd name="T21" fmla="*/ 1204685 h 12046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22353" h="1204685">
                <a:moveTo>
                  <a:pt x="0" y="0"/>
                </a:moveTo>
                <a:lnTo>
                  <a:pt x="899885" y="0"/>
                </a:lnTo>
                <a:cubicBezTo>
                  <a:pt x="1382029" y="555195"/>
                  <a:pt x="1622353" y="551542"/>
                  <a:pt x="1364342" y="551542"/>
                </a:cubicBezTo>
                <a:lnTo>
                  <a:pt x="1364342" y="1204685"/>
                </a:lnTo>
                <a:lnTo>
                  <a:pt x="0" y="1204685"/>
                </a:lnTo>
                <a:lnTo>
                  <a:pt x="0" y="0"/>
                </a:lnTo>
                <a:close/>
              </a:path>
            </a:pathLst>
          </a:cu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4343" name="TextBox 18"/>
          <p:cNvSpPr txBox="1">
            <a:spLocks noChangeArrowheads="1"/>
          </p:cNvSpPr>
          <p:nvPr/>
        </p:nvSpPr>
        <p:spPr bwMode="auto">
          <a:xfrm>
            <a:off x="5572125" y="4143375"/>
            <a:ext cx="195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(0,1)=u(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</a:t>
            </a:r>
            <a:r>
              <a:rPr lang="el-GR" sz="2400">
                <a:solidFill>
                  <a:srgbClr val="0000FF"/>
                </a:solidFill>
              </a:rPr>
              <a:t>α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</a:t>
            </a:r>
            <a:endParaRPr lang="he-IL" sz="2400">
              <a:solidFill>
                <a:srgbClr val="0000FF"/>
              </a:solidFill>
            </a:endParaRPr>
          </a:p>
        </p:txBody>
      </p:sp>
      <p:sp>
        <p:nvSpPr>
          <p:cNvPr id="14344" name="מלבן 22"/>
          <p:cNvSpPr>
            <a:spLocks noChangeArrowheads="1"/>
          </p:cNvSpPr>
          <p:nvPr/>
        </p:nvSpPr>
        <p:spPr bwMode="auto">
          <a:xfrm>
            <a:off x="6253163" y="4857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he-IL" sz="2400"/>
          </a:p>
        </p:txBody>
      </p:sp>
      <p:sp>
        <p:nvSpPr>
          <p:cNvPr id="14345" name="Line 23"/>
          <p:cNvSpPr>
            <a:spLocks noChangeShapeType="1"/>
          </p:cNvSpPr>
          <p:nvPr/>
        </p:nvSpPr>
        <p:spPr bwMode="auto">
          <a:xfrm flipH="1">
            <a:off x="6045200" y="5300663"/>
            <a:ext cx="71438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4346" name="Oval 24"/>
          <p:cNvSpPr>
            <a:spLocks noChangeArrowheads="1"/>
          </p:cNvSpPr>
          <p:nvPr/>
        </p:nvSpPr>
        <p:spPr bwMode="auto">
          <a:xfrm>
            <a:off x="5357813" y="4500563"/>
            <a:ext cx="71437" cy="714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he-IL"/>
          </a:p>
        </p:txBody>
      </p:sp>
      <p:sp>
        <p:nvSpPr>
          <p:cNvPr id="14347" name="Oval 26"/>
          <p:cNvSpPr>
            <a:spLocks noChangeArrowheads="1"/>
          </p:cNvSpPr>
          <p:nvPr/>
        </p:nvSpPr>
        <p:spPr bwMode="auto">
          <a:xfrm>
            <a:off x="7215188" y="6429375"/>
            <a:ext cx="71437" cy="71438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14348" name="TextBox 18"/>
          <p:cNvSpPr txBox="1">
            <a:spLocks noChangeArrowheads="1"/>
          </p:cNvSpPr>
          <p:nvPr/>
        </p:nvSpPr>
        <p:spPr bwMode="auto">
          <a:xfrm>
            <a:off x="7000875" y="5857875"/>
            <a:ext cx="2008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(1,0)=u(</a:t>
            </a:r>
            <a:r>
              <a:rPr lang="el-GR" sz="2400">
                <a:solidFill>
                  <a:srgbClr val="0000FF"/>
                </a:solidFill>
              </a:rPr>
              <a:t>β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</a:t>
            </a:r>
            <a:r>
              <a:rPr lang="el-GR" sz="2400">
                <a:solidFill>
                  <a:srgbClr val="0000FF"/>
                </a:solidFill>
              </a:rPr>
              <a:t> β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</a:t>
            </a:r>
            <a:endParaRPr lang="he-IL" sz="2400">
              <a:solidFill>
                <a:srgbClr val="0000FF"/>
              </a:solidFill>
            </a:endParaRPr>
          </a:p>
        </p:txBody>
      </p:sp>
      <p:cxnSp>
        <p:nvCxnSpPr>
          <p:cNvPr id="14349" name="מחבר ישר 14"/>
          <p:cNvCxnSpPr>
            <a:cxnSpLocks noChangeShapeType="1"/>
          </p:cNvCxnSpPr>
          <p:nvPr/>
        </p:nvCxnSpPr>
        <p:spPr bwMode="auto">
          <a:xfrm rot="16200000" flipH="1">
            <a:off x="5286375" y="4786313"/>
            <a:ext cx="1785938" cy="16430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0" name="Oval 25"/>
          <p:cNvSpPr>
            <a:spLocks noChangeArrowheads="1"/>
          </p:cNvSpPr>
          <p:nvPr/>
        </p:nvSpPr>
        <p:spPr bwMode="auto">
          <a:xfrm>
            <a:off x="5572125" y="4929188"/>
            <a:ext cx="71438" cy="714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he-IL"/>
          </a:p>
        </p:txBody>
      </p:sp>
      <p:cxnSp>
        <p:nvCxnSpPr>
          <p:cNvPr id="14351" name="מחבר חץ ישר 24"/>
          <p:cNvCxnSpPr>
            <a:cxnSpLocks noChangeShapeType="1"/>
            <a:stCxn id="14359" idx="3"/>
          </p:cNvCxnSpPr>
          <p:nvPr/>
        </p:nvCxnSpPr>
        <p:spPr bwMode="auto">
          <a:xfrm>
            <a:off x="3357563" y="4926013"/>
            <a:ext cx="2143125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59" name="TextBox 34"/>
          <p:cNvSpPr txBox="1">
            <a:spLocks noChangeArrowheads="1"/>
          </p:cNvSpPr>
          <p:nvPr/>
        </p:nvSpPr>
        <p:spPr bwMode="auto">
          <a:xfrm>
            <a:off x="357188" y="4695825"/>
            <a:ext cx="3000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2400" dirty="0" err="1"/>
              <a:t>Implemented</a:t>
            </a:r>
            <a:r>
              <a:rPr lang="fr-FR" sz="2400" dirty="0"/>
              <a:t> </a:t>
            </a:r>
            <a:r>
              <a:rPr lang="fr-FR" sz="2400" dirty="0" err="1" smtClean="0"/>
              <a:t>payoff</a:t>
            </a:r>
            <a:endParaRPr lang="fr-FR" sz="2400" dirty="0"/>
          </a:p>
        </p:txBody>
      </p:sp>
      <p:sp>
        <p:nvSpPr>
          <p:cNvPr id="14360" name="TextBox 35"/>
          <p:cNvSpPr txBox="1">
            <a:spLocks noChangeArrowheads="1"/>
          </p:cNvSpPr>
          <p:nvPr/>
        </p:nvSpPr>
        <p:spPr bwMode="auto">
          <a:xfrm>
            <a:off x="5643563" y="46101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8" name="Text Box 48"/>
          <p:cNvSpPr txBox="1">
            <a:spLocks noChangeArrowheads="1"/>
          </p:cNvSpPr>
          <p:nvPr/>
        </p:nvSpPr>
        <p:spPr bwMode="auto">
          <a:xfrm>
            <a:off x="2555776" y="6054387"/>
            <a:ext cx="4572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x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= </a:t>
            </a:r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n-US" sz="2400" dirty="0">
                <a:solidFill>
                  <a:srgbClr val="0000FF"/>
                </a:solidFill>
              </a:rPr>
              <a:t>1- </a:t>
            </a:r>
            <a:r>
              <a:rPr lang="el-GR" sz="2400" dirty="0">
                <a:solidFill>
                  <a:srgbClr val="0000FF"/>
                </a:solidFill>
              </a:rPr>
              <a:t>δ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y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    </a:t>
            </a:r>
            <a:r>
              <a:rPr lang="en-US" sz="2400" dirty="0" smtClean="0">
                <a:solidFill>
                  <a:srgbClr val="0000FF"/>
                </a:solidFill>
              </a:rPr>
              <a:t>= (</a:t>
            </a:r>
            <a:r>
              <a:rPr lang="en-US" sz="2400" dirty="0">
                <a:solidFill>
                  <a:srgbClr val="0000FF"/>
                </a:solidFill>
              </a:rPr>
              <a:t>1- </a:t>
            </a:r>
            <a:r>
              <a:rPr lang="el-GR" sz="2400" dirty="0">
                <a:solidFill>
                  <a:srgbClr val="0000FF"/>
                </a:solidFill>
              </a:rPr>
              <a:t>δ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z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– c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9" name="TextBox 34"/>
          <p:cNvSpPr txBox="1">
            <a:spLocks noChangeArrowheads="1"/>
          </p:cNvSpPr>
          <p:nvPr/>
        </p:nvSpPr>
        <p:spPr bwMode="auto">
          <a:xfrm>
            <a:off x="35496" y="5301208"/>
            <a:ext cx="252028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2400" dirty="0" smtClean="0"/>
              <a:t>Play </a:t>
            </a:r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l-GR" sz="2400" dirty="0" smtClean="0">
                <a:solidFill>
                  <a:srgbClr val="0000FF"/>
                </a:solidFill>
              </a:rPr>
              <a:t>α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</a:t>
            </a:r>
            <a:r>
              <a:rPr lang="el-GR" sz="2400" dirty="0" smtClean="0">
                <a:solidFill>
                  <a:srgbClr val="0000FF"/>
                </a:solidFill>
              </a:rPr>
              <a:t>α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 algn="l"/>
            <a:r>
              <a:rPr lang="en-US" sz="2400" dirty="0" smtClean="0"/>
              <a:t>Player 1 observes with prob.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.</a:t>
            </a:r>
            <a:endParaRPr lang="fr-FR" sz="2400" dirty="0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6045200" y="5300663"/>
            <a:ext cx="71438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5715000" y="5072063"/>
            <a:ext cx="71438" cy="714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he-IL"/>
          </a:p>
        </p:txBody>
      </p:sp>
      <p:sp>
        <p:nvSpPr>
          <p:cNvPr id="22" name="Oval 25"/>
          <p:cNvSpPr>
            <a:spLocks noChangeArrowheads="1"/>
          </p:cNvSpPr>
          <p:nvPr/>
        </p:nvSpPr>
        <p:spPr bwMode="auto">
          <a:xfrm>
            <a:off x="6072188" y="5500688"/>
            <a:ext cx="71437" cy="71437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he-IL"/>
          </a:p>
        </p:txBody>
      </p:sp>
      <p:cxnSp>
        <p:nvCxnSpPr>
          <p:cNvPr id="23" name="מחבר חץ ישר 27"/>
          <p:cNvCxnSpPr>
            <a:cxnSpLocks noChangeShapeType="1"/>
          </p:cNvCxnSpPr>
          <p:nvPr/>
        </p:nvCxnSpPr>
        <p:spPr bwMode="auto">
          <a:xfrm flipV="1">
            <a:off x="4644008" y="5143502"/>
            <a:ext cx="999555" cy="30172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" name="מחבר חץ ישר 28"/>
          <p:cNvCxnSpPr>
            <a:cxnSpLocks noChangeShapeType="1"/>
          </p:cNvCxnSpPr>
          <p:nvPr/>
        </p:nvCxnSpPr>
        <p:spPr bwMode="auto">
          <a:xfrm flipV="1">
            <a:off x="4644008" y="5500689"/>
            <a:ext cx="1285305" cy="23256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" name="TextBox 30"/>
          <p:cNvSpPr txBox="1">
            <a:spLocks noChangeArrowheads="1"/>
          </p:cNvSpPr>
          <p:nvPr/>
        </p:nvSpPr>
        <p:spPr bwMode="auto">
          <a:xfrm>
            <a:off x="6234113" y="5253038"/>
            <a:ext cx="24657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z </a:t>
            </a:r>
            <a:r>
              <a:rPr lang="en-US" sz="2400" dirty="0" smtClean="0"/>
              <a:t>(if P1 observed)</a:t>
            </a:r>
            <a:endParaRPr lang="en-US" sz="2400" dirty="0"/>
          </a:p>
        </p:txBody>
      </p:sp>
      <p:sp>
        <p:nvSpPr>
          <p:cNvPr id="26" name="TextBox 32"/>
          <p:cNvSpPr txBox="1">
            <a:spLocks noChangeArrowheads="1"/>
          </p:cNvSpPr>
          <p:nvPr/>
        </p:nvSpPr>
        <p:spPr bwMode="auto">
          <a:xfrm>
            <a:off x="2195736" y="5191025"/>
            <a:ext cx="2357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Continuation payoffs</a:t>
            </a:r>
            <a:endParaRPr lang="fr-FR" sz="2400" dirty="0"/>
          </a:p>
        </p:txBody>
      </p:sp>
      <p:sp>
        <p:nvSpPr>
          <p:cNvPr id="29" name="TextBox 29"/>
          <p:cNvSpPr txBox="1">
            <a:spLocks noChangeArrowheads="1"/>
          </p:cNvSpPr>
          <p:nvPr/>
        </p:nvSpPr>
        <p:spPr bwMode="auto">
          <a:xfrm>
            <a:off x="5857875" y="4786313"/>
            <a:ext cx="3321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y </a:t>
            </a:r>
            <a:r>
              <a:rPr lang="en-US" sz="2400" dirty="0" smtClean="0"/>
              <a:t>(if P1 did not observe)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 animBg="1"/>
      <p:bldP spid="22" grpId="0" animBg="1"/>
      <p:bldP spid="25" grpId="0"/>
      <p:bldP spid="26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250825" y="357188"/>
            <a:ext cx="84978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400">
                <a:solidFill>
                  <a:srgbClr val="FF0000"/>
                </a:solidFill>
              </a:rPr>
              <a:t>A Public Perfect Equilibrium with Low Payoffs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79388" y="3644900"/>
            <a:ext cx="64801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Tx/>
              <a:buChar char="•"/>
            </a:pPr>
            <a:r>
              <a:rPr lang="en-US" sz="2400"/>
              <a:t> For </a:t>
            </a:r>
            <a:r>
              <a:rPr lang="en-US" sz="2400">
                <a:solidFill>
                  <a:srgbClr val="0000FF"/>
                </a:solidFill>
              </a:rPr>
              <a:t>N </a:t>
            </a:r>
            <a:r>
              <a:rPr lang="en-US" sz="2400"/>
              <a:t>stages the players play </a:t>
            </a:r>
            <a:r>
              <a:rPr lang="en-US" sz="2400">
                <a:solidFill>
                  <a:srgbClr val="0000FF"/>
                </a:solidFill>
              </a:rPr>
              <a:t>(β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,β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 </a:t>
            </a:r>
            <a:r>
              <a:rPr lang="en-US" sz="2400"/>
              <a:t>and observe each other.</a:t>
            </a:r>
          </a:p>
          <a:p>
            <a:pPr algn="l" rtl="0">
              <a:buFontTx/>
              <a:buChar char="•"/>
            </a:pPr>
            <a:r>
              <a:rPr lang="en-US" sz="2400"/>
              <a:t> For </a:t>
            </a:r>
            <a:r>
              <a:rPr lang="en-US" sz="2400">
                <a:solidFill>
                  <a:srgbClr val="0000FF"/>
                </a:solidFill>
              </a:rPr>
              <a:t>M </a:t>
            </a:r>
            <a:r>
              <a:rPr lang="en-US" sz="2400"/>
              <a:t>stages the players play </a:t>
            </a:r>
            <a:r>
              <a:rPr lang="en-US" sz="2400">
                <a:solidFill>
                  <a:srgbClr val="0000FF"/>
                </a:solidFill>
              </a:rPr>
              <a:t>(γ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,β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</a:t>
            </a:r>
            <a:endParaRPr lang="en-US" sz="2400"/>
          </a:p>
          <a:p>
            <a:pPr algn="l" rtl="0"/>
            <a:r>
              <a:rPr lang="en-US" sz="2400"/>
              <a:t>  and Player 1 observes Player 2.</a:t>
            </a:r>
          </a:p>
          <a:p>
            <a:pPr algn="l" rtl="0">
              <a:buFontTx/>
              <a:buChar char="•"/>
            </a:pPr>
            <a:r>
              <a:rPr lang="en-US" sz="2400"/>
              <a:t> After stage </a:t>
            </a:r>
            <a:r>
              <a:rPr lang="en-US" sz="2400">
                <a:solidFill>
                  <a:srgbClr val="0000FF"/>
                </a:solidFill>
              </a:rPr>
              <a:t>N+M</a:t>
            </a:r>
            <a:r>
              <a:rPr lang="en-US" sz="2400"/>
              <a:t> the players play </a:t>
            </a:r>
            <a:r>
              <a:rPr lang="en-US" sz="2400">
                <a:solidFill>
                  <a:srgbClr val="0000FF"/>
                </a:solidFill>
              </a:rPr>
              <a:t>(α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,α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)</a:t>
            </a:r>
            <a:r>
              <a:rPr lang="en-US" sz="2400"/>
              <a:t> and they throw away utility for indifference.</a:t>
            </a:r>
          </a:p>
          <a:p>
            <a:pPr algn="l" rtl="0">
              <a:buFontTx/>
              <a:buChar char="•"/>
            </a:pPr>
            <a:r>
              <a:rPr lang="en-US" sz="2400"/>
              <a:t> If a deviation is detected, they start from the beginning. </a:t>
            </a:r>
          </a:p>
        </p:txBody>
      </p:sp>
      <p:cxnSp>
        <p:nvCxnSpPr>
          <p:cNvPr id="15364" name="מחבר חץ ישר 4"/>
          <p:cNvCxnSpPr>
            <a:cxnSpLocks noChangeShapeType="1"/>
          </p:cNvCxnSpPr>
          <p:nvPr/>
        </p:nvCxnSpPr>
        <p:spPr bwMode="auto">
          <a:xfrm>
            <a:off x="6516688" y="6524625"/>
            <a:ext cx="208915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65" name="מחבר חץ ישר 9"/>
          <p:cNvCxnSpPr>
            <a:cxnSpLocks noChangeShapeType="1"/>
          </p:cNvCxnSpPr>
          <p:nvPr/>
        </p:nvCxnSpPr>
        <p:spPr bwMode="auto">
          <a:xfrm rot="-5400000">
            <a:off x="5410201" y="5416550"/>
            <a:ext cx="2214562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366" name="TextBox 18"/>
          <p:cNvSpPr txBox="1">
            <a:spLocks noChangeArrowheads="1"/>
          </p:cNvSpPr>
          <p:nvPr/>
        </p:nvSpPr>
        <p:spPr bwMode="auto">
          <a:xfrm>
            <a:off x="7597775" y="5084763"/>
            <a:ext cx="148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/>
              <a:t>z=u(</a:t>
            </a:r>
            <a:r>
              <a:rPr lang="el-GR" sz="2400"/>
              <a:t>α</a:t>
            </a:r>
            <a:r>
              <a:rPr lang="en-US" sz="2400" baseline="-25000"/>
              <a:t>1</a:t>
            </a:r>
            <a:r>
              <a:rPr lang="en-US" sz="2400"/>
              <a:t>,</a:t>
            </a:r>
            <a:r>
              <a:rPr lang="el-GR" sz="2400"/>
              <a:t>α</a:t>
            </a:r>
            <a:r>
              <a:rPr lang="en-US" sz="2400" baseline="-25000"/>
              <a:t>2</a:t>
            </a:r>
            <a:r>
              <a:rPr lang="en-US" sz="2400"/>
              <a:t>)</a:t>
            </a:r>
            <a:endParaRPr lang="he-IL" sz="2400"/>
          </a:p>
        </p:txBody>
      </p:sp>
      <p:sp>
        <p:nvSpPr>
          <p:cNvPr id="15367" name="מלבן 22"/>
          <p:cNvSpPr>
            <a:spLocks noChangeArrowheads="1"/>
          </p:cNvSpPr>
          <p:nvPr/>
        </p:nvSpPr>
        <p:spPr bwMode="auto">
          <a:xfrm>
            <a:off x="7805738" y="4857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he-IL" sz="2400"/>
          </a:p>
        </p:txBody>
      </p:sp>
      <p:sp>
        <p:nvSpPr>
          <p:cNvPr id="15368" name="Line 16"/>
          <p:cNvSpPr>
            <a:spLocks noChangeShapeType="1"/>
          </p:cNvSpPr>
          <p:nvPr/>
        </p:nvSpPr>
        <p:spPr bwMode="auto">
          <a:xfrm flipH="1">
            <a:off x="7597775" y="5300663"/>
            <a:ext cx="71438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9225" name="Oval 17"/>
          <p:cNvSpPr>
            <a:spLocks noChangeArrowheads="1"/>
          </p:cNvSpPr>
          <p:nvPr/>
        </p:nvSpPr>
        <p:spPr bwMode="auto">
          <a:xfrm>
            <a:off x="6589713" y="6308725"/>
            <a:ext cx="139700" cy="14446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l"/>
            <a:endParaRPr lang="he-IL"/>
          </a:p>
        </p:txBody>
      </p:sp>
      <p:sp>
        <p:nvSpPr>
          <p:cNvPr id="15370" name="Oval 18"/>
          <p:cNvSpPr>
            <a:spLocks noChangeArrowheads="1"/>
          </p:cNvSpPr>
          <p:nvPr/>
        </p:nvSpPr>
        <p:spPr bwMode="auto">
          <a:xfrm>
            <a:off x="7886700" y="5516563"/>
            <a:ext cx="139700" cy="144462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l"/>
            <a:endParaRPr lang="he-IL"/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7165975" y="6308725"/>
            <a:ext cx="142875" cy="144463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l"/>
            <a:endParaRPr lang="he-IL"/>
          </a:p>
        </p:txBody>
      </p:sp>
      <p:sp>
        <p:nvSpPr>
          <p:cNvPr id="15372" name="Rectangle 22"/>
          <p:cNvSpPr>
            <a:spLocks noChangeArrowheads="1"/>
          </p:cNvSpPr>
          <p:nvPr/>
        </p:nvSpPr>
        <p:spPr bwMode="auto">
          <a:xfrm>
            <a:off x="250825" y="2138363"/>
            <a:ext cx="80025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2400" dirty="0"/>
              <a:t>Let </a:t>
            </a:r>
            <a:r>
              <a:rPr lang="fr-FR" sz="2400" dirty="0">
                <a:solidFill>
                  <a:srgbClr val="0000FF"/>
                </a:solidFill>
              </a:rPr>
              <a:t>z=</a:t>
            </a:r>
            <a:r>
              <a:rPr lang="en-US" sz="2400" dirty="0">
                <a:solidFill>
                  <a:srgbClr val="0000FF"/>
                </a:solidFill>
              </a:rPr>
              <a:t>u(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,</a:t>
            </a:r>
            <a:r>
              <a:rPr lang="el-GR" sz="2400" dirty="0">
                <a:solidFill>
                  <a:srgbClr val="0000FF"/>
                </a:solidFill>
              </a:rPr>
              <a:t>α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r>
              <a:rPr lang="en-US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an </a:t>
            </a:r>
            <a:r>
              <a:rPr lang="fr-FR" sz="2400" dirty="0" err="1"/>
              <a:t>equilibrium</a:t>
            </a:r>
            <a:r>
              <a:rPr lang="fr-FR" sz="2400" dirty="0"/>
              <a:t> </a:t>
            </a:r>
            <a:r>
              <a:rPr lang="fr-FR" sz="2400" dirty="0" err="1"/>
              <a:t>payoff</a:t>
            </a:r>
            <a:r>
              <a:rPr lang="fr-FR" sz="2400" dirty="0"/>
              <a:t> in the base </a:t>
            </a:r>
            <a:r>
              <a:rPr lang="fr-FR" sz="2400" dirty="0" err="1"/>
              <a:t>game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00FF"/>
                </a:solidFill>
              </a:rPr>
              <a:t>G</a:t>
            </a:r>
            <a:r>
              <a:rPr lang="fr-FR" sz="2400" dirty="0"/>
              <a:t>.</a:t>
            </a:r>
          </a:p>
          <a:p>
            <a:pPr algn="l"/>
            <a:r>
              <a:rPr lang="en-US" sz="2400" dirty="0"/>
              <a:t>Let </a:t>
            </a:r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 smtClean="0"/>
              <a:t>be a </a:t>
            </a:r>
            <a:r>
              <a:rPr lang="en-US" sz="2400" dirty="0" err="1"/>
              <a:t>minmax</a:t>
            </a:r>
            <a:r>
              <a:rPr lang="en-US" sz="2400" dirty="0"/>
              <a:t> strategy of Player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/>
              <a:t> in </a:t>
            </a:r>
            <a:r>
              <a:rPr lang="en-US" sz="2400" dirty="0">
                <a:solidFill>
                  <a:srgbClr val="0000FF"/>
                </a:solidFill>
              </a:rPr>
              <a:t>G</a:t>
            </a:r>
            <a:r>
              <a:rPr lang="en-US" sz="2400" dirty="0"/>
              <a:t>.</a:t>
            </a:r>
          </a:p>
          <a:p>
            <a:pPr algn="l"/>
            <a:r>
              <a:rPr lang="fr-FR" sz="2400" dirty="0"/>
              <a:t>Let </a:t>
            </a:r>
            <a:r>
              <a:rPr lang="el-GR" sz="2400" dirty="0">
                <a:solidFill>
                  <a:srgbClr val="0000FF"/>
                </a:solidFill>
              </a:rPr>
              <a:t>γ</a:t>
            </a:r>
            <a:r>
              <a:rPr 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a best </a:t>
            </a:r>
            <a:r>
              <a:rPr lang="fr-FR" sz="2400" dirty="0" err="1"/>
              <a:t>response</a:t>
            </a:r>
            <a:r>
              <a:rPr lang="fr-FR" sz="2400" dirty="0"/>
              <a:t> of Player </a:t>
            </a:r>
            <a:r>
              <a:rPr lang="fr-FR" sz="2400" dirty="0">
                <a:solidFill>
                  <a:srgbClr val="0000FF"/>
                </a:solidFill>
              </a:rPr>
              <a:t>i</a:t>
            </a:r>
            <a:r>
              <a:rPr lang="fr-FR" sz="2400" dirty="0"/>
              <a:t> to </a:t>
            </a:r>
            <a:r>
              <a:rPr lang="el-GR" sz="2400" dirty="0">
                <a:solidFill>
                  <a:srgbClr val="0000FF"/>
                </a:solidFill>
              </a:rPr>
              <a:t>β</a:t>
            </a:r>
            <a:r>
              <a:rPr lang="en-US" sz="2400" baseline="-25000" dirty="0">
                <a:solidFill>
                  <a:srgbClr val="0000FF"/>
                </a:solidFill>
              </a:rPr>
              <a:t>3-i</a:t>
            </a:r>
            <a:r>
              <a:rPr lang="en-US" sz="2400" dirty="0"/>
              <a:t>.</a:t>
            </a:r>
            <a:endParaRPr lang="fr-FR" sz="2400" dirty="0"/>
          </a:p>
        </p:txBody>
      </p:sp>
      <p:sp>
        <p:nvSpPr>
          <p:cNvPr id="9229" name="Line 23"/>
          <p:cNvSpPr>
            <a:spLocks noChangeShapeType="1"/>
          </p:cNvSpPr>
          <p:nvPr/>
        </p:nvSpPr>
        <p:spPr bwMode="auto">
          <a:xfrm flipH="1">
            <a:off x="7308850" y="5661025"/>
            <a:ext cx="5762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9230" name="Line 24"/>
          <p:cNvSpPr>
            <a:spLocks noChangeShapeType="1"/>
          </p:cNvSpPr>
          <p:nvPr/>
        </p:nvSpPr>
        <p:spPr bwMode="auto">
          <a:xfrm flipH="1">
            <a:off x="6805613" y="6381750"/>
            <a:ext cx="2873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33813" grpId="0" animBg="1"/>
      <p:bldP spid="9229" grpId="0" animBg="1"/>
      <p:bldP spid="92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-36512" y="61429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fr-FR" sz="4400" dirty="0" err="1" smtClean="0">
                <a:solidFill>
                  <a:srgbClr val="FF0000"/>
                </a:solidFill>
              </a:rPr>
              <a:t>Literature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err="1" smtClean="0">
                <a:solidFill>
                  <a:srgbClr val="FF0000"/>
                </a:solidFill>
              </a:rPr>
              <a:t>Review</a:t>
            </a:r>
            <a:endParaRPr lang="fr-FR" sz="4400" dirty="0" smtClean="0">
              <a:solidFill>
                <a:srgbClr val="FF0000"/>
              </a:solidFill>
            </a:endParaRPr>
          </a:p>
          <a:p>
            <a:pPr algn="ctr" rtl="0"/>
            <a:r>
              <a:rPr lang="fr-FR" sz="4400" dirty="0" smtClean="0">
                <a:solidFill>
                  <a:srgbClr val="FF0000"/>
                </a:solidFill>
              </a:rPr>
              <a:t>Ben </a:t>
            </a:r>
            <a:r>
              <a:rPr lang="fr-FR" sz="4400" dirty="0" err="1" smtClean="0">
                <a:solidFill>
                  <a:srgbClr val="FF0000"/>
                </a:solidFill>
              </a:rPr>
              <a:t>Porath</a:t>
            </a:r>
            <a:r>
              <a:rPr lang="fr-FR" sz="4400" dirty="0" smtClean="0">
                <a:solidFill>
                  <a:srgbClr val="FF0000"/>
                </a:solidFill>
              </a:rPr>
              <a:t> and </a:t>
            </a:r>
            <a:r>
              <a:rPr lang="fr-FR" sz="4400" dirty="0" err="1" smtClean="0">
                <a:solidFill>
                  <a:srgbClr val="FF0000"/>
                </a:solidFill>
              </a:rPr>
              <a:t>Kahneman</a:t>
            </a:r>
            <a:r>
              <a:rPr lang="fr-FR" sz="4400" dirty="0" smtClean="0">
                <a:solidFill>
                  <a:srgbClr val="FF0000"/>
                </a:solidFill>
              </a:rPr>
              <a:t> (2003) 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50825" y="2228606"/>
            <a:ext cx="8893175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fr-FR" sz="3200" dirty="0" smtClean="0"/>
              <a:t> </a:t>
            </a:r>
            <a:r>
              <a:rPr lang="fr-FR" sz="3200" dirty="0" err="1" smtClean="0"/>
              <a:t>Players</a:t>
            </a:r>
            <a:r>
              <a:rPr lang="fr-FR" sz="3200" dirty="0" smtClean="0"/>
              <a:t> do not observe </a:t>
            </a:r>
            <a:r>
              <a:rPr lang="fr-FR" sz="3200" dirty="0" err="1" smtClean="0"/>
              <a:t>each</a:t>
            </a:r>
            <a:r>
              <a:rPr lang="fr-FR" sz="3200" dirty="0" smtClean="0"/>
              <a:t> </a:t>
            </a:r>
            <a:r>
              <a:rPr lang="fr-FR" sz="3200" dirty="0" err="1" smtClean="0"/>
              <a:t>other’s</a:t>
            </a:r>
            <a:r>
              <a:rPr lang="fr-FR" sz="3200" dirty="0" smtClean="0"/>
              <a:t> actions.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err="1" smtClean="0"/>
              <a:t>After</a:t>
            </a:r>
            <a:r>
              <a:rPr lang="fr-FR" sz="3200" dirty="0" smtClean="0"/>
              <a:t> </a:t>
            </a:r>
            <a:r>
              <a:rPr lang="fr-FR" sz="3200" dirty="0" err="1" smtClean="0"/>
              <a:t>each</a:t>
            </a:r>
            <a:r>
              <a:rPr lang="fr-FR" sz="3200" dirty="0" smtClean="0"/>
              <a:t> stage, for </a:t>
            </a:r>
            <a:r>
              <a:rPr lang="fr-FR" sz="3200" dirty="0" err="1" smtClean="0"/>
              <a:t>each</a:t>
            </a:r>
            <a:r>
              <a:rPr lang="fr-FR" sz="3200" dirty="0" smtClean="0"/>
              <a:t> </a:t>
            </a:r>
            <a:r>
              <a:rPr lang="fr-FR" sz="3200" dirty="0" err="1" smtClean="0"/>
              <a:t>subset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0000FF"/>
                </a:solidFill>
              </a:rPr>
              <a:t>Q</a:t>
            </a:r>
            <a:r>
              <a:rPr lang="fr-FR" sz="3200" dirty="0" smtClean="0"/>
              <a:t>, </a:t>
            </a:r>
            <a:r>
              <a:rPr lang="fr-FR" sz="3200" dirty="0" err="1" smtClean="0"/>
              <a:t>player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0000FF"/>
                </a:solidFill>
              </a:rPr>
              <a:t>i</a:t>
            </a:r>
            <a:r>
              <a:rPr lang="fr-FR" sz="3200" dirty="0" smtClean="0"/>
              <a:t> </a:t>
            </a:r>
            <a:r>
              <a:rPr lang="fr-FR" sz="3200" dirty="0" err="1" smtClean="0"/>
              <a:t>can</a:t>
            </a:r>
            <a:r>
              <a:rPr lang="fr-FR" sz="3200" dirty="0" smtClean="0"/>
              <a:t> </a:t>
            </a:r>
            <a:r>
              <a:rPr lang="fr-FR" sz="3200" dirty="0" err="1" smtClean="0"/>
              <a:t>pay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0000FF"/>
                </a:solidFill>
              </a:rPr>
              <a:t>c</a:t>
            </a:r>
            <a:r>
              <a:rPr lang="fr-FR" sz="3200" baseline="-25000" dirty="0" smtClean="0">
                <a:solidFill>
                  <a:srgbClr val="0000FF"/>
                </a:solidFill>
              </a:rPr>
              <a:t>i</a:t>
            </a:r>
            <a:r>
              <a:rPr lang="fr-FR" sz="3200" dirty="0" smtClean="0">
                <a:solidFill>
                  <a:srgbClr val="0000FF"/>
                </a:solidFill>
              </a:rPr>
              <a:t>(Q)</a:t>
            </a:r>
            <a:r>
              <a:rPr lang="fr-FR" sz="3200" dirty="0" smtClean="0"/>
              <a:t> and </a:t>
            </a:r>
            <a:r>
              <a:rPr lang="fr-FR" sz="3200" i="1" dirty="0" err="1" smtClean="0"/>
              <a:t>stealthly</a:t>
            </a:r>
            <a:r>
              <a:rPr lang="fr-FR" sz="3200" dirty="0" smtClean="0"/>
              <a:t> </a:t>
            </a:r>
            <a:r>
              <a:rPr lang="fr-FR" sz="3200" dirty="0" err="1" smtClean="0"/>
              <a:t>learn</a:t>
            </a:r>
            <a:r>
              <a:rPr lang="fr-FR" sz="3200" dirty="0" smtClean="0"/>
              <a:t> the actions </a:t>
            </a:r>
            <a:r>
              <a:rPr lang="fr-FR" sz="3200" dirty="0" err="1" smtClean="0"/>
              <a:t>that</a:t>
            </a:r>
            <a:r>
              <a:rPr lang="fr-FR" sz="3200" dirty="0" smtClean="0"/>
              <a:t> the </a:t>
            </a:r>
            <a:r>
              <a:rPr lang="fr-FR" sz="3200" dirty="0" err="1" smtClean="0"/>
              <a:t>players</a:t>
            </a:r>
            <a:r>
              <a:rPr lang="fr-FR" sz="3200" dirty="0" smtClean="0"/>
              <a:t> in </a:t>
            </a:r>
            <a:r>
              <a:rPr lang="fr-FR" sz="3200" dirty="0" smtClean="0">
                <a:solidFill>
                  <a:srgbClr val="0000FF"/>
                </a:solidFill>
              </a:rPr>
              <a:t>Q</a:t>
            </a:r>
            <a:r>
              <a:rPr lang="fr-FR" sz="3200" dirty="0" smtClean="0"/>
              <a:t> </a:t>
            </a:r>
            <a:r>
              <a:rPr lang="fr-FR" sz="3200" dirty="0" err="1" smtClean="0"/>
              <a:t>just</a:t>
            </a:r>
            <a:r>
              <a:rPr lang="fr-FR" sz="3200" dirty="0" smtClean="0"/>
              <a:t> </a:t>
            </a:r>
            <a:r>
              <a:rPr lang="fr-FR" sz="3200" dirty="0" err="1" smtClean="0"/>
              <a:t>played</a:t>
            </a:r>
            <a:r>
              <a:rPr lang="fr-FR" sz="3200" dirty="0" smtClean="0"/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err="1" smtClean="0"/>
              <a:t>Players</a:t>
            </a:r>
            <a:r>
              <a:rPr lang="fr-FR" sz="3200" dirty="0" smtClean="0"/>
              <a:t> </a:t>
            </a:r>
            <a:r>
              <a:rPr lang="fr-FR" sz="3200" dirty="0" err="1" smtClean="0"/>
              <a:t>can</a:t>
            </a:r>
            <a:r>
              <a:rPr lang="fr-FR" sz="3200" dirty="0" smtClean="0"/>
              <a:t> </a:t>
            </a:r>
            <a:r>
              <a:rPr lang="fr-FR" sz="3200" dirty="0" err="1" smtClean="0"/>
              <a:t>make</a:t>
            </a:r>
            <a:r>
              <a:rPr lang="fr-FR" sz="3200" dirty="0" smtClean="0"/>
              <a:t> public </a:t>
            </a:r>
            <a:r>
              <a:rPr lang="fr-FR" sz="3200" dirty="0" err="1" smtClean="0"/>
              <a:t>announcements</a:t>
            </a:r>
            <a:r>
              <a:rPr lang="fr-FR" sz="3200" dirty="0" smtClean="0"/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 dirty="0" smtClean="0"/>
              <a:t> The discount factor </a:t>
            </a:r>
            <a:r>
              <a:rPr lang="fr-FR" sz="3200" dirty="0" err="1" smtClean="0"/>
              <a:t>is</a:t>
            </a:r>
            <a:r>
              <a:rPr lang="fr-FR" sz="3200" dirty="0" smtClean="0"/>
              <a:t> close to 1.</a:t>
            </a:r>
            <a:endParaRPr lang="fr-FR" sz="3200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1520" y="5448126"/>
            <a:ext cx="88931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3200" dirty="0" err="1" smtClean="0">
                <a:solidFill>
                  <a:srgbClr val="00823B"/>
                </a:solidFill>
              </a:rPr>
              <a:t>Result</a:t>
            </a:r>
            <a:r>
              <a:rPr lang="fr-FR" sz="3200" dirty="0" smtClean="0">
                <a:solidFill>
                  <a:srgbClr val="00823B"/>
                </a:solidFill>
              </a:rPr>
              <a:t>: </a:t>
            </a:r>
            <a:r>
              <a:rPr lang="fr-FR" sz="3200" dirty="0" smtClean="0"/>
              <a:t>A folk </a:t>
            </a:r>
            <a:r>
              <a:rPr lang="fr-FR" sz="3200" dirty="0" err="1" smtClean="0"/>
              <a:t>theorem</a:t>
            </a:r>
            <a:r>
              <a:rPr lang="fr-FR" sz="3200" dirty="0" smtClean="0"/>
              <a:t> </a:t>
            </a:r>
            <a:r>
              <a:rPr lang="fr-FR" sz="3200" dirty="0" err="1" smtClean="0"/>
              <a:t>when</a:t>
            </a:r>
            <a:r>
              <a:rPr lang="fr-FR" sz="3200" dirty="0" smtClean="0"/>
              <a:t> the discount factor </a:t>
            </a:r>
            <a:r>
              <a:rPr lang="fr-FR" sz="3200" dirty="0" err="1" smtClean="0"/>
              <a:t>goes</a:t>
            </a:r>
            <a:r>
              <a:rPr lang="fr-FR" sz="3200" dirty="0" smtClean="0"/>
              <a:t> to 1.</a:t>
            </a:r>
            <a:endParaRPr lang="fr-FR" sz="3200" dirty="0"/>
          </a:p>
        </p:txBody>
      </p:sp>
      <p:pic>
        <p:nvPicPr>
          <p:cNvPr id="19458" name="Picture 2" descr="http://www.as.huji.ac.il/sites/default/files/ben-porath%20p.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22" y="0"/>
            <a:ext cx="982666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42938" y="285750"/>
            <a:ext cx="2135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FF0000"/>
                </a:solidFill>
              </a:rPr>
              <a:t>Merci</a:t>
            </a:r>
            <a:endParaRPr lang="he-IL" sz="6000">
              <a:solidFill>
                <a:srgbClr val="FF0000"/>
              </a:solidFill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000750" y="2214563"/>
            <a:ext cx="28622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sz="6000">
                <a:solidFill>
                  <a:srgbClr val="D60093"/>
                </a:solidFill>
                <a:latin typeface="Calibri" pitchFamily="34" charset="0"/>
              </a:rPr>
              <a:t>תודה רבה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714625" y="3143250"/>
            <a:ext cx="3756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006600"/>
                </a:solidFill>
              </a:rPr>
              <a:t>Thank you</a:t>
            </a:r>
            <a:endParaRPr lang="he-IL" sz="6000">
              <a:solidFill>
                <a:srgbClr val="006600"/>
              </a:solidFill>
            </a:endParaRPr>
          </a:p>
        </p:txBody>
      </p:sp>
      <p:sp>
        <p:nvSpPr>
          <p:cNvPr id="12" name="מלבן 6"/>
          <p:cNvSpPr>
            <a:spLocks noChangeArrowheads="1"/>
          </p:cNvSpPr>
          <p:nvPr/>
        </p:nvSpPr>
        <p:spPr bwMode="auto">
          <a:xfrm>
            <a:off x="7286625" y="500063"/>
            <a:ext cx="1431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AE" sz="6000">
                <a:solidFill>
                  <a:srgbClr val="00B0F0"/>
                </a:solidFill>
                <a:latin typeface="Calibri" pitchFamily="34" charset="0"/>
              </a:rPr>
              <a:t>شكرا</a:t>
            </a:r>
            <a:endParaRPr lang="he-IL" sz="600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3" name="מלבן 6"/>
          <p:cNvSpPr>
            <a:spLocks noChangeArrowheads="1"/>
          </p:cNvSpPr>
          <p:nvPr/>
        </p:nvSpPr>
        <p:spPr bwMode="auto">
          <a:xfrm>
            <a:off x="857250" y="5341938"/>
            <a:ext cx="29003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FF"/>
                </a:solidFill>
              </a:rPr>
              <a:t>спасибо</a:t>
            </a:r>
            <a:endParaRPr lang="en-US" sz="6000">
              <a:solidFill>
                <a:srgbClr val="0000FF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5802313" y="5000625"/>
            <a:ext cx="23225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0070C0"/>
                </a:solidFill>
              </a:rPr>
              <a:t>Danke</a:t>
            </a:r>
            <a:endParaRPr lang="he-IL" sz="6000">
              <a:solidFill>
                <a:srgbClr val="0070C0"/>
              </a:solidFill>
            </a:endParaRPr>
          </a:p>
        </p:txBody>
      </p:sp>
      <p:sp>
        <p:nvSpPr>
          <p:cNvPr id="15" name="מלבן 8"/>
          <p:cNvSpPr>
            <a:spLocks noChangeArrowheads="1"/>
          </p:cNvSpPr>
          <p:nvPr/>
        </p:nvSpPr>
        <p:spPr bwMode="auto">
          <a:xfrm>
            <a:off x="785786" y="1857364"/>
            <a:ext cx="1730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sz="6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PMingLiU" pitchFamily="18" charset="-120"/>
              </a:rPr>
              <a:t>謝謝</a:t>
            </a:r>
            <a:endParaRPr lang="en-US" sz="6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מלבן 8"/>
          <p:cNvSpPr>
            <a:spLocks noChangeArrowheads="1"/>
          </p:cNvSpPr>
          <p:nvPr/>
        </p:nvSpPr>
        <p:spPr bwMode="auto">
          <a:xfrm>
            <a:off x="3643313" y="1785938"/>
            <a:ext cx="1981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FF0000"/>
                </a:solidFill>
              </a:rPr>
              <a:t>Dank</a:t>
            </a:r>
            <a:endParaRPr lang="en-US" sz="6000"/>
          </a:p>
        </p:txBody>
      </p:sp>
      <p:sp>
        <p:nvSpPr>
          <p:cNvPr id="17" name="מלבן 9"/>
          <p:cNvSpPr>
            <a:spLocks noChangeArrowheads="1"/>
          </p:cNvSpPr>
          <p:nvPr/>
        </p:nvSpPr>
        <p:spPr bwMode="auto">
          <a:xfrm>
            <a:off x="357188" y="4198938"/>
            <a:ext cx="3646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CC3300"/>
                </a:solidFill>
              </a:rPr>
              <a:t>K</a:t>
            </a:r>
            <a:r>
              <a:rPr lang="hu-HU" sz="6000">
                <a:solidFill>
                  <a:srgbClr val="CC3300"/>
                </a:solidFill>
              </a:rPr>
              <a:t>öszönöm</a:t>
            </a:r>
            <a:endParaRPr lang="en-US" sz="6000">
              <a:solidFill>
                <a:srgbClr val="CC3300"/>
              </a:solidFill>
            </a:endParaRPr>
          </a:p>
        </p:txBody>
      </p:sp>
      <p:sp>
        <p:nvSpPr>
          <p:cNvPr id="18" name="מלבן 10"/>
          <p:cNvSpPr>
            <a:spLocks noChangeArrowheads="1"/>
          </p:cNvSpPr>
          <p:nvPr/>
        </p:nvSpPr>
        <p:spPr bwMode="auto">
          <a:xfrm>
            <a:off x="6929438" y="3786188"/>
            <a:ext cx="2149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/>
              <a:t>H</a:t>
            </a:r>
            <a:r>
              <a:rPr lang="hr-HR" sz="6000"/>
              <a:t>vala</a:t>
            </a:r>
            <a:endParaRPr lang="en-US" sz="6000"/>
          </a:p>
        </p:txBody>
      </p:sp>
      <p:sp>
        <p:nvSpPr>
          <p:cNvPr id="19" name="מלבן 11"/>
          <p:cNvSpPr>
            <a:spLocks noChangeArrowheads="1"/>
          </p:cNvSpPr>
          <p:nvPr/>
        </p:nvSpPr>
        <p:spPr bwMode="auto">
          <a:xfrm>
            <a:off x="3571875" y="571500"/>
            <a:ext cx="29622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/>
              <a:t>dziękuję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11588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fr-FR" sz="4400" dirty="0" err="1" smtClean="0">
                <a:solidFill>
                  <a:srgbClr val="FF0000"/>
                </a:solidFill>
              </a:rPr>
              <a:t>Literature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err="1" smtClean="0">
                <a:solidFill>
                  <a:srgbClr val="FF0000"/>
                </a:solidFill>
              </a:rPr>
              <a:t>Review</a:t>
            </a:r>
            <a:endParaRPr lang="fr-FR" sz="4400" dirty="0" smtClean="0">
              <a:solidFill>
                <a:srgbClr val="FF0000"/>
              </a:solidFill>
            </a:endParaRPr>
          </a:p>
          <a:p>
            <a:pPr algn="ctr" rtl="0"/>
            <a:r>
              <a:rPr lang="fr-FR" sz="4000" dirty="0" err="1" smtClean="0">
                <a:solidFill>
                  <a:srgbClr val="FF0000"/>
                </a:solidFill>
              </a:rPr>
              <a:t>Miyagawa</a:t>
            </a:r>
            <a:r>
              <a:rPr lang="fr-FR" sz="4000" dirty="0" smtClean="0">
                <a:solidFill>
                  <a:srgbClr val="FF0000"/>
                </a:solidFill>
              </a:rPr>
              <a:t>, </a:t>
            </a:r>
            <a:r>
              <a:rPr lang="fr-FR" sz="4000" dirty="0" err="1" smtClean="0">
                <a:solidFill>
                  <a:srgbClr val="FF0000"/>
                </a:solidFill>
              </a:rPr>
              <a:t>Miyahara</a:t>
            </a:r>
            <a:r>
              <a:rPr lang="fr-FR" sz="4000" dirty="0" smtClean="0">
                <a:solidFill>
                  <a:srgbClr val="FF0000"/>
                </a:solidFill>
              </a:rPr>
              <a:t>, </a:t>
            </a:r>
            <a:r>
              <a:rPr lang="fr-FR" sz="4000" dirty="0" err="1" smtClean="0">
                <a:solidFill>
                  <a:srgbClr val="FF0000"/>
                </a:solidFill>
              </a:rPr>
              <a:t>Sekiguchi</a:t>
            </a:r>
            <a:r>
              <a:rPr lang="fr-FR" sz="4000" dirty="0" smtClean="0">
                <a:solidFill>
                  <a:srgbClr val="FF0000"/>
                </a:solidFill>
              </a:rPr>
              <a:t> (2008) 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80528" y="1712937"/>
            <a:ext cx="9144000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fr-FR" sz="3200" dirty="0" smtClean="0"/>
              <a:t> </a:t>
            </a:r>
            <a:r>
              <a:rPr lang="fr-FR" sz="3200" dirty="0" err="1" smtClean="0"/>
              <a:t>Players</a:t>
            </a:r>
            <a:r>
              <a:rPr lang="fr-FR" sz="3200" dirty="0" smtClean="0"/>
              <a:t> </a:t>
            </a:r>
            <a:r>
              <a:rPr lang="fr-FR" sz="3200" dirty="0" err="1" smtClean="0"/>
              <a:t>costlessly</a:t>
            </a:r>
            <a:r>
              <a:rPr lang="fr-FR" sz="3200" dirty="0" smtClean="0"/>
              <a:t> observe </a:t>
            </a:r>
            <a:r>
              <a:rPr lang="fr-FR" sz="3200" dirty="0" err="1" smtClean="0"/>
              <a:t>random</a:t>
            </a:r>
            <a:r>
              <a:rPr lang="fr-FR" sz="3200" dirty="0" smtClean="0"/>
              <a:t> </a:t>
            </a:r>
            <a:r>
              <a:rPr lang="fr-FR" sz="3200" dirty="0" err="1" smtClean="0"/>
              <a:t>signals</a:t>
            </a:r>
            <a:r>
              <a:rPr lang="fr-FR" sz="3200" dirty="0" smtClean="0"/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 dirty="0" smtClean="0"/>
              <a:t> </a:t>
            </a:r>
            <a:r>
              <a:rPr lang="fr-FR" sz="3200" dirty="0" err="1" smtClean="0"/>
              <a:t>Payoff</a:t>
            </a:r>
            <a:r>
              <a:rPr lang="fr-FR" sz="3200" dirty="0" smtClean="0"/>
              <a:t> </a:t>
            </a:r>
            <a:r>
              <a:rPr lang="fr-FR" sz="3200" dirty="0" err="1" smtClean="0"/>
              <a:t>depends</a:t>
            </a:r>
            <a:r>
              <a:rPr lang="fr-FR" sz="3200" dirty="0" smtClean="0"/>
              <a:t> on </a:t>
            </a:r>
            <a:r>
              <a:rPr lang="fr-FR" sz="3200" dirty="0" err="1" smtClean="0"/>
              <a:t>private</a:t>
            </a:r>
            <a:r>
              <a:rPr lang="fr-FR" sz="3200" dirty="0" smtClean="0"/>
              <a:t> signal and </a:t>
            </a:r>
            <a:r>
              <a:rPr lang="fr-FR" sz="3200" dirty="0" err="1" smtClean="0"/>
              <a:t>own</a:t>
            </a:r>
            <a:r>
              <a:rPr lang="fr-FR" sz="3200" dirty="0" smtClean="0"/>
              <a:t> action.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 dirty="0" smtClean="0"/>
              <a:t> </a:t>
            </a:r>
            <a:r>
              <a:rPr lang="fr-FR" sz="3200" dirty="0" err="1" smtClean="0"/>
              <a:t>After</a:t>
            </a:r>
            <a:r>
              <a:rPr lang="fr-FR" sz="3200" dirty="0" smtClean="0"/>
              <a:t> </a:t>
            </a:r>
            <a:r>
              <a:rPr lang="fr-FR" sz="3200" dirty="0" err="1" smtClean="0"/>
              <a:t>each</a:t>
            </a:r>
            <a:r>
              <a:rPr lang="fr-FR" sz="3200" dirty="0" smtClean="0"/>
              <a:t> stage, for </a:t>
            </a:r>
            <a:r>
              <a:rPr lang="fr-FR" sz="3200" dirty="0" err="1" smtClean="0"/>
              <a:t>each</a:t>
            </a:r>
            <a:r>
              <a:rPr lang="fr-FR" sz="3200" dirty="0" smtClean="0"/>
              <a:t> </a:t>
            </a:r>
            <a:r>
              <a:rPr lang="fr-FR" sz="3200" dirty="0" err="1" smtClean="0"/>
              <a:t>subset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0000FF"/>
                </a:solidFill>
              </a:rPr>
              <a:t>Q</a:t>
            </a:r>
            <a:r>
              <a:rPr lang="fr-FR" sz="3200" dirty="0" smtClean="0"/>
              <a:t>, </a:t>
            </a:r>
            <a:r>
              <a:rPr lang="fr-FR" sz="3200" dirty="0" err="1" smtClean="0"/>
              <a:t>player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0000FF"/>
                </a:solidFill>
              </a:rPr>
              <a:t>i</a:t>
            </a:r>
            <a:r>
              <a:rPr lang="fr-FR" sz="3200" dirty="0" smtClean="0"/>
              <a:t> </a:t>
            </a:r>
            <a:r>
              <a:rPr lang="fr-FR" sz="3200" dirty="0" err="1" smtClean="0"/>
              <a:t>can</a:t>
            </a:r>
            <a:r>
              <a:rPr lang="fr-FR" sz="3200" dirty="0" smtClean="0"/>
              <a:t> </a:t>
            </a:r>
            <a:r>
              <a:rPr lang="fr-FR" sz="3200" dirty="0" err="1" smtClean="0"/>
              <a:t>pay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0000FF"/>
                </a:solidFill>
              </a:rPr>
              <a:t>c</a:t>
            </a:r>
            <a:r>
              <a:rPr lang="fr-FR" sz="3200" baseline="-25000" dirty="0" smtClean="0">
                <a:solidFill>
                  <a:srgbClr val="0000FF"/>
                </a:solidFill>
              </a:rPr>
              <a:t>i</a:t>
            </a:r>
            <a:r>
              <a:rPr lang="fr-FR" sz="3200" dirty="0" smtClean="0">
                <a:solidFill>
                  <a:srgbClr val="0000FF"/>
                </a:solidFill>
              </a:rPr>
              <a:t>(Q)</a:t>
            </a:r>
            <a:r>
              <a:rPr lang="fr-FR" sz="3200" dirty="0" smtClean="0"/>
              <a:t> and </a:t>
            </a:r>
            <a:r>
              <a:rPr lang="fr-FR" sz="3200" i="1" dirty="0" err="1" smtClean="0"/>
              <a:t>stealthly</a:t>
            </a:r>
            <a:r>
              <a:rPr lang="fr-FR" sz="3200" dirty="0" smtClean="0"/>
              <a:t> </a:t>
            </a:r>
            <a:r>
              <a:rPr lang="fr-FR" sz="3200" dirty="0" err="1" smtClean="0"/>
              <a:t>learn</a:t>
            </a:r>
            <a:r>
              <a:rPr lang="fr-FR" sz="3200" dirty="0" smtClean="0"/>
              <a:t> the actions </a:t>
            </a:r>
            <a:r>
              <a:rPr lang="fr-FR" sz="3200" dirty="0" err="1" smtClean="0"/>
              <a:t>that</a:t>
            </a:r>
            <a:r>
              <a:rPr lang="fr-FR" sz="3200" dirty="0" smtClean="0"/>
              <a:t> the </a:t>
            </a:r>
            <a:r>
              <a:rPr lang="fr-FR" sz="3200" dirty="0" err="1" smtClean="0"/>
              <a:t>players</a:t>
            </a:r>
            <a:r>
              <a:rPr lang="fr-FR" sz="3200" dirty="0" smtClean="0"/>
              <a:t> in </a:t>
            </a:r>
            <a:r>
              <a:rPr lang="fr-FR" sz="3200" dirty="0" smtClean="0">
                <a:solidFill>
                  <a:srgbClr val="0000FF"/>
                </a:solidFill>
              </a:rPr>
              <a:t>Q</a:t>
            </a:r>
            <a:r>
              <a:rPr lang="fr-FR" sz="3200" dirty="0" smtClean="0"/>
              <a:t> </a:t>
            </a:r>
            <a:r>
              <a:rPr lang="fr-FR" sz="3200" dirty="0" err="1" smtClean="0"/>
              <a:t>just</a:t>
            </a:r>
            <a:r>
              <a:rPr lang="fr-FR" sz="3200" dirty="0" smtClean="0"/>
              <a:t> </a:t>
            </a:r>
            <a:r>
              <a:rPr lang="fr-FR" sz="3200" dirty="0" err="1" smtClean="0"/>
              <a:t>played</a:t>
            </a:r>
            <a:r>
              <a:rPr lang="fr-FR" sz="3200" dirty="0" smtClean="0"/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 dirty="0" smtClean="0"/>
              <a:t> Public </a:t>
            </a:r>
            <a:r>
              <a:rPr lang="fr-FR" sz="3200" dirty="0" err="1" smtClean="0"/>
              <a:t>randomization</a:t>
            </a:r>
            <a:r>
              <a:rPr lang="fr-FR" sz="3200" dirty="0" smtClean="0"/>
              <a:t> </a:t>
            </a:r>
            <a:r>
              <a:rPr lang="fr-FR" sz="3200" dirty="0" err="1" smtClean="0"/>
              <a:t>device</a:t>
            </a:r>
            <a:r>
              <a:rPr lang="fr-FR" sz="3200" dirty="0" smtClean="0"/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 dirty="0" smtClean="0"/>
              <a:t> The discount factor </a:t>
            </a:r>
            <a:r>
              <a:rPr lang="fr-FR" sz="3200" dirty="0" err="1" smtClean="0"/>
              <a:t>is</a:t>
            </a:r>
            <a:r>
              <a:rPr lang="fr-FR" sz="3200" dirty="0" smtClean="0"/>
              <a:t> close to 1.</a:t>
            </a:r>
            <a:endParaRPr lang="fr-FR" sz="3200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1520" y="5229200"/>
            <a:ext cx="88931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3200" dirty="0" err="1" smtClean="0">
                <a:solidFill>
                  <a:srgbClr val="00823B"/>
                </a:solidFill>
              </a:rPr>
              <a:t>Result</a:t>
            </a:r>
            <a:r>
              <a:rPr lang="fr-FR" sz="3200" dirty="0" smtClean="0">
                <a:solidFill>
                  <a:srgbClr val="00823B"/>
                </a:solidFill>
              </a:rPr>
              <a:t>: </a:t>
            </a:r>
            <a:r>
              <a:rPr lang="fr-FR" sz="3200" dirty="0" smtClean="0"/>
              <a:t>Under </a:t>
            </a:r>
            <a:r>
              <a:rPr lang="fr-FR" sz="3200" dirty="0" err="1" smtClean="0"/>
              <a:t>proper</a:t>
            </a:r>
            <a:r>
              <a:rPr lang="fr-FR" sz="3200" dirty="0" smtClean="0"/>
              <a:t> </a:t>
            </a:r>
            <a:r>
              <a:rPr lang="fr-FR" sz="3200" dirty="0" err="1" smtClean="0"/>
              <a:t>assumptions</a:t>
            </a:r>
            <a:r>
              <a:rPr lang="fr-FR" sz="3200" dirty="0" smtClean="0"/>
              <a:t> on </a:t>
            </a:r>
            <a:r>
              <a:rPr lang="fr-FR" sz="3200" dirty="0" err="1" smtClean="0"/>
              <a:t>signalling</a:t>
            </a:r>
            <a:r>
              <a:rPr lang="fr-FR" sz="3200" dirty="0" smtClean="0"/>
              <a:t> structure, a folk </a:t>
            </a:r>
            <a:r>
              <a:rPr lang="fr-FR" sz="3200" dirty="0" err="1" smtClean="0"/>
              <a:t>theorem</a:t>
            </a:r>
            <a:r>
              <a:rPr lang="fr-FR" sz="3200" dirty="0" smtClean="0"/>
              <a:t> </a:t>
            </a:r>
            <a:r>
              <a:rPr lang="fr-FR" sz="3200" dirty="0" err="1" smtClean="0"/>
              <a:t>when</a:t>
            </a:r>
            <a:r>
              <a:rPr lang="fr-FR" sz="3200" dirty="0" smtClean="0"/>
              <a:t> the discount factor </a:t>
            </a:r>
            <a:r>
              <a:rPr lang="fr-FR" sz="3200" dirty="0" err="1" smtClean="0"/>
              <a:t>goes</a:t>
            </a:r>
            <a:r>
              <a:rPr lang="fr-FR" sz="3200" dirty="0" smtClean="0"/>
              <a:t> to 1.</a:t>
            </a:r>
            <a:endParaRPr lang="fr-FR" sz="3200" dirty="0"/>
          </a:p>
        </p:txBody>
      </p:sp>
      <p:pic>
        <p:nvPicPr>
          <p:cNvPr id="18434" name="Picture 2" descr="http://www.b.kobe-u.ac.jp/resource/staff/faculty/images/miyaha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7296" y="3789040"/>
            <a:ext cx="120719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67544" y="11588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0"/>
            <a:r>
              <a:rPr lang="fr-FR" sz="4400" dirty="0" err="1" smtClean="0">
                <a:solidFill>
                  <a:srgbClr val="FF0000"/>
                </a:solidFill>
              </a:rPr>
              <a:t>Literature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err="1" smtClean="0">
                <a:solidFill>
                  <a:srgbClr val="FF0000"/>
                </a:solidFill>
              </a:rPr>
              <a:t>Review</a:t>
            </a:r>
            <a:endParaRPr lang="fr-FR" sz="4400" dirty="0" smtClean="0">
              <a:solidFill>
                <a:srgbClr val="FF0000"/>
              </a:solidFill>
            </a:endParaRPr>
          </a:p>
          <a:p>
            <a:pPr algn="just" rtl="0"/>
            <a:r>
              <a:rPr lang="fr-FR" sz="4400" dirty="0" smtClean="0">
                <a:solidFill>
                  <a:srgbClr val="FF0000"/>
                </a:solidFill>
              </a:rPr>
              <a:t>Flesch and </a:t>
            </a:r>
            <a:r>
              <a:rPr lang="fr-FR" sz="4400" dirty="0" err="1" smtClean="0">
                <a:solidFill>
                  <a:srgbClr val="FF0000"/>
                </a:solidFill>
              </a:rPr>
              <a:t>Perea</a:t>
            </a:r>
            <a:r>
              <a:rPr lang="fr-FR" sz="4400" dirty="0" smtClean="0">
                <a:solidFill>
                  <a:srgbClr val="FF0000"/>
                </a:solidFill>
              </a:rPr>
              <a:t> (2009) 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50825" y="1712937"/>
            <a:ext cx="8893175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Players can purchase information on any subset of past stages, paying </a:t>
            </a:r>
            <a:r>
              <a:rPr lang="en-US" sz="3200" dirty="0" smtClean="0">
                <a:solidFill>
                  <a:srgbClr val="0000FF"/>
                </a:solidFill>
              </a:rPr>
              <a:t>c</a:t>
            </a:r>
            <a:r>
              <a:rPr lang="en-US" sz="3200" dirty="0" smtClean="0"/>
              <a:t> for each such stage (and observing all players’ actions at these stages).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|N| ≥ 3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0000FF"/>
                </a:solidFill>
              </a:rPr>
              <a:t>|A</a:t>
            </a:r>
            <a:r>
              <a:rPr lang="en-US" sz="3200" baseline="-25000" dirty="0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| ≥ 4</a:t>
            </a:r>
            <a:r>
              <a:rPr lang="en-US" sz="3200" dirty="0" smtClean="0"/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The discount factor is close to 1.</a:t>
            </a:r>
            <a:endParaRPr lang="en-US" sz="3200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1520" y="5229200"/>
            <a:ext cx="88931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dirty="0" smtClean="0">
                <a:solidFill>
                  <a:srgbClr val="00823B"/>
                </a:solidFill>
              </a:rPr>
              <a:t>Result: </a:t>
            </a:r>
            <a:r>
              <a:rPr lang="en-US" sz="3200" dirty="0" smtClean="0"/>
              <a:t>Under full dimensionality condition, a folk theorem when the discount factor goes to 1.</a:t>
            </a:r>
            <a:endParaRPr lang="en-US" sz="3200" dirty="0"/>
          </a:p>
        </p:txBody>
      </p:sp>
      <p:pic>
        <p:nvPicPr>
          <p:cNvPr id="17410" name="Picture 2" descr="http://www.personeel.unimaas.nl/a.perea/Fotos/Expert-gu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3218" y="-27384"/>
            <a:ext cx="2570782" cy="15453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11588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400" dirty="0" smtClean="0">
                <a:solidFill>
                  <a:srgbClr val="FF0000"/>
                </a:solidFill>
              </a:rPr>
              <a:t>Literature Review</a:t>
            </a:r>
          </a:p>
          <a:p>
            <a:pPr algn="ctr" rtl="0"/>
            <a:r>
              <a:rPr lang="en-US" sz="4400" dirty="0" err="1" smtClean="0">
                <a:solidFill>
                  <a:srgbClr val="FF0000"/>
                </a:solidFill>
              </a:rPr>
              <a:t>Fudenberg</a:t>
            </a:r>
            <a:r>
              <a:rPr lang="en-US" sz="4400" dirty="0" smtClean="0">
                <a:solidFill>
                  <a:srgbClr val="FF0000"/>
                </a:solidFill>
              </a:rPr>
              <a:t> and Levine (1994)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50825" y="1712937"/>
            <a:ext cx="88931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Repeated games with imperfect monitoring. There are public signals and private signals.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The discount factor is close to 1.</a:t>
            </a:r>
            <a:endParaRPr lang="en-US" sz="3200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1520" y="5229200"/>
            <a:ext cx="88931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dirty="0" smtClean="0">
                <a:solidFill>
                  <a:srgbClr val="00823B"/>
                </a:solidFill>
              </a:rPr>
              <a:t>Result: </a:t>
            </a:r>
            <a:r>
              <a:rPr lang="en-US" sz="3200" dirty="0" smtClean="0"/>
              <a:t>Characterization of the limit set of public perfect equilibrium payoffs when the discount factor goes to 1.</a:t>
            </a:r>
            <a:endParaRPr lang="en-US" sz="3200" dirty="0"/>
          </a:p>
        </p:txBody>
      </p:sp>
      <p:sp>
        <p:nvSpPr>
          <p:cNvPr id="16386" name="AutoShape 2" descr="data:image/jpeg;base64,/9j/4AAQSkZJRgABAQAAAQABAAD/2wCEAAkGBhQQERQQDxQVFBQUFRAUFBQWDxUPEBQVFBQVFRUUFBQXHCYeFxkjGRQUHy8gJCcpLCwsFR4xNTAqNSYrLCkBCQoKDgwOGg8PGiwfHxwsLCkpKSwsLCksNSwpLCksLCwpLCwpKSkpKSwqKSksLCkpKSkpKSksKSwsKSksLCwsKf/AABEIAKUBMQMBIgACEQEDEQH/xAAcAAAABwEBAAAAAAAAAAAAAAAAAQMEBQYHAgj/xABNEAABAwICBQgFBgsHAwUAAAABAAIDBBEhMQUSQVFxBgcTIjJhgbFykaHB0RQjM0KCsggVJENSYnODkpPwFiU0U6Lh8RdjwkRUdKOz/8QAGQEAAwEBAQAAAAAAAAAAAAAAAAECAwQF/8QAKBEBAQACAQQBAwMFAAAAAAAAAAECEQMSITFBYQQiUTKx8BMzQlJx/9oADAMBAAIRAxEAPwDakLII7ph5053m20tP3tgP/wBYXfN/2Jh6C654220rL3xwH/QuOb/Kb7CWXg8V3g/xLPRd7la6XJVOn/xDfRd7lbKXJRFU/jSr+yeBSUaVd2TwKtByzILsLiPIcAuwgOk2aOu47yPJOAkPru+ylThWXJ3onyWEuPWPE+a3Z+30SsJk7TvSd5lOE6BQuiRXVGMuS1DQyTv6OFpe7cNneTkAl9BaEfWSiKPAZucR1Wjefgte0HoCOkjEcY9Jx7TzvJ9yVCk6N5sXubeok1Dj1WdYjDC5KWHNaLC85vttGPZcrQC8bCkZZmtxcfBTacjOKjm2lbiyRjxc3BvGbbD/AFuVb0louSmf0cwsbXGNwRlcH1rXH6SacQb54XwHimWkqCKrbqSDGx1XW6zTvBUzKK6aycIJ1pXRjqaV0T8S21nDJwORCaq0gggjugCQQKCACCCJABEjRIAIkEEwJEjRFBgiRoigAgisggPQN0LoBGhDz/z0NtpR3fDAfYR7k25vz9N9lSHPXH/eQ74IfNwUdyAH03BqV8DHyvFOfyhnou8la6YqpQn8oj4HyVspSoxXUhElndk8CkYkscjwKtBxFkOASgSUJwHAJUFAGE2+ufspwm57Z4BKnC7vcVhU/bd6T/vFbqfcVhdUPnH+m/7xThOUTkZKJkZc5rRmSB68FQadzcUoipTIRYyPJvva3Bqla3TRxDc724LuKnEUAibgGMa31D4qPhLWi+Z9dysOTKxtxYzK93AfM+5BcB5rh1FNKes8hu7BSAnc4YW8OsfXlddNjdfEm3pW8lza27p29Qx/FAAtrH4pnL0kZ1mnWscicVOPprjAn+LBRdXERe48cwllNeFTWU7oDlvSGRsdQ0E2GqduGzhtVQC02alE8Do/quBHBwyPrWY2tcbiR6l24XcebnNXQ0aJBWgaJBAoAIkaJBgUEaJBCQsjRJgRRI0SDBEjRIAIIIINv6O6JBShh/Pc3+8GHfTs9jnKN5AwkCYuBAIFiQRfgtH5dsHymMkD6IZgE9oqL1/mze2R3BK3seMJQn5+M9x8lbabJVGEfPR+PkrbS5KIupGIpbYeB8khEl9h4FWgvD2RwHklAkqc9UcAlQmQ03d9IeATgFN39vwCVOHHwKwyt+lk9OT7xW57vFYbpH6eX9pJ94pwiSX0bLqzxO3SR/eATdBr9Uh24g+o3VBtdSQ0OPFQNTVxxN15TYY2F8T4KVqn9JFrNNw5ocCNuFwqLy1bIADE3WcWhowva98u/JcvNdOng7nj+chjTYRua3YS0C/DFSNLyzjltjj7FlI5PzXaZo7C1y55OsCRlnnfdvVu5B6EJlD3dge0n6oO1ctyu9R2zGezrTvL50V9Qi1rHjssoaj5fzFzRIdUHIPhLQ4+kfJTHKnkPrzOfETnctGYv+imdBzetI1XMnONy5zg3EZYXxCO/sWbW/k/pHXbfIHEdxviFQtLMDaiYDACSTDd1irvo6gEPzbSbBuFwMxiqFVOu9zgCNYk2J1nC+OJ2rr4MtzTi58dXbhBAI10uYCiR2QQYkEdkSACCIoXQBFEgShdAAoihrIroA0RQJRIMEaJBAegLIBBBSlhv4QtbJFVUvRvc28D76riL2kWVU2l5jIzWleRrMv1zbMLU/wj2fP0Z/7Uw9T2rIKbtt9JvmEE36D6aL+tittJkqfTn52I/wBZK30qzjWpGJLj3JvEnDVaCtN2W8AlQkKbsN4JYJk6um8nb8Pel0hL2xw96VOHAOI8Vh+lh+UTftJPvFbeDiFiemxapm/aSeacI0ROCAKMlUF55P6Xe0NY8NEZ6OKPVwFnMBbmcTjsUpJHj4WuqrybeHsuXAPgJe0HKzgLHwIU/U1oc3pG5Os4cTn7QuG7kuOTvmrZlj7/AHKHk9TOOuRc7i46vqStC4a2AsxhAwFgD/wqf8vlc/Uj1r32d5wupTTehp3QtEcronAdcDFkhG++1Y4d72jrykk71ZK6cF4e1wJOPasTbOyTfyjYOqTYjAg5qh8ntCSyzNdUSEMY64AebE9/dhkrdpXkrHJ12Os/eDrXP63FXrLW4nqwnahLWh72uBwva/tVX5UU3RzDHF8cb3YW6xuDh4XU3RaOI7XdfHbtVb0/WdJO4g3ADW332C1+nl25fqbNaM7oXSWshrLscJXWQukg5dC6A7uiJQELjk1x+ySlWUEpyjef3bvggbIoinrNB1Byhl/lO+CWZyXqjlBL/LIQNotC6mW8iqw/mH+weZSreQdYfzJ/iaPegbQKIlWRvN5WH82Bxkb8Uo3m2rDsYOMoQNquUV1bm82FUczEP3hPkEq3msqNskQ8XH3IG1L1kFdf+lc/+bF/q+CCBtpiCJGpDEfwj29eiP6s49rFjUXabxb5hbvz+6KdP8jLTbV6e/jqLIDycLSC520bEtiRsFKevB4fdVxpMlS6Q9aD7P3Vc6QqI0qRiThqbRFOGK0FKbsN4JZIUvYCWCA6CQm7Y4e9LhN5u2OBRRC+7iqJpXm2mlnklZJEGvcXAHWuL8ArdpbS8VLGJqhwYwOALiCQCcBkoCXnb0Y3OpHgx59yN6KopnNVNtniHBrilW81LttQ3wiJ96Wk57dGD8888IXlNpOfjRoyMx4Qn3lGyP6Lm06J2sKk5EECLAg5g9bJPa3RHRNbG5wIs6xDdUAbBYnNVp/4QFAMmTn920f+SRi546OvkbTtbJE4k6r5NUMvbsmxwupykq8crEnQ0oje4jaAQd4F1C6Y0zUzX6zKdguGl0bpnuG8tbg1S1PWlzi3cc9u33WStfQ3GAwuB6zn5rlsuPh6GOct3VMpKW5vJUzv22hi6K5O9zhgrToOgdDdzXyFpBHRSSdKRuIdYJSDRUYOsLYWHvUlTNIFt+WFrf7JSWtM85o1krwTqtzJANs77vH3K0jkpSZmnYTtuCcdqoMMxbObEF4c11yNZutfC44Y2VY0zzu6Vp5ZIXtgDozYgREmxyeLnFpFiurjxutvP5rutqbycpRlTxfywUs3Q8AygiH7pvwXnWTnz0mfrxDhA1NpOejSh/PgcIWD3LRi9MNooxlHGP3bfglGsaMmtH2QvLT+dvSh/wDVOHBjB7k3fznaSdnWS+sDyCQesAeHqR9J3ryNJy/0g7Orn/mEeSbP5XVjs6qf+c74o7h7CMvf7VwagDNw/iXjh+nqh2c8x/fP+KRdpGU5ySHjI4+9AeyXaQjGcjBxe0e9Iv03A3OaIcZW/FeOHTvObnH7RK4x7/agPYUnKukGdTCP3zPimz+XVA3Org/nNXkbUKPoju9iDesH85OjhnWQ/wAd/JN3862jBnVx+GsfcvK/QncV10DtxQT1F/1d0X/7pv8AC74Il5e6B24oIN7TQujQsmTMOfHSop46VzgTrOmGHotKxip5UB/1D61q/wCEaz8mpD/3pR/oHwWDpaG27UTsYD6PkrpSFUfRxwp/3fkrvSqI0qSiKcMKaxFOWK0lKU9UePmlwm9J2R4+ZS4QTpN5+23gUum9R228D7kBA848Afo+Rp3t9hXmnTlKWOC9T8pYA+le1wuF5x5aU2q5mFhj5BT7P0rDIHHIJQUDtyf0jE/ZGEXKjSD/ABc5dM0c4Yqd6MIdEEt09LbyB05M5krJevqdG5rtuJItfjYq6O021wOJuBctw1sFTebmIPfPEO1qMlA36ri0jxD1MaUogS4gkHVPc4EKOSXGTK+K24tZdp5hF3KANNwSd7Ttwtu8VxNyv1nWjF3HC2BaMSdYlVWbR5vYucTnYmwA3k7lI6H0eCRbLa61tbh3KOLG8mXTg1z+2byW7k/CXOD3Y7r5k/pKB51mRiWAgDpejfrO2lmsNUHx1ldNGwBrRbuWU8qtK/KqqWTNoPRs9BmA9ZufFercZx4dMefcrnluq7PooPN24HdsPwTZ2iTx8QphpskpBjfeuexSIOjiPqn1Ivke8KZa5LMcl0GgxR9yUbRjcpoxNOYHqt5Lg0Y7x7QpuFG4jBRjcuxSDcnnRC9gV0IVndxUMxSjcuhShPBCrDyX5EOrmyPbI2NrCG3cC4ucRe2Gy1se9TeypjcrqKn8nR/J1JV2jXQSOikwcwkHaOI7jmkeiCBZo0+TodCE76IIujCZGvQBBO+iCCNUPVaMFEgtWbJvwi23pKX9u/8A/MrAiF6C/CFb+RU53VB9sTl59cgm3aOd1Kc/s/IK9UhVC0W75un4R+QV7pCs41qSiTlhTWJOWKokpSdnxd5lLhN6Ts+LvMpcJwnQTardZzPte5OAU3qu0z7XkigjprGnfwXnvlwzqxek7yXoXSgvC4LCOcmk6Po2/reYUXyr0qtI1SLAo+kG5P72zz3JzG3wW5CtlzrDIJu+QldtFgtseOe0XP8ACx81UxOlJd3yd48A5hHtV75TQMaNdx1ScBbF7jua3aqHzP8A+MneSMYyPDWHwTyDlbLXaQkDDaAa4hGrg4MwN3Wv1sTh7V0466dX2iW9WwoWRuLxMHMIPWL29Tg45A92SsNPo4NsW2tmCMQRx3KjaWL+ieG9R7nyMcATgHOBLeFinvJyOppg1tM4vufoHdZjvRGbeIwRxSY/bjNNua25d6u2mdJfJqSV/wBYNIb6TuqPaVkbBYWVy5c6XLo2QPY6J+sHPYcRZouC14weLnjgqcFny3vpniBTcAuO4bBtPefgl9bYiLgASdgWShBqVBsuGIOKYKdIk5J8/UPek3PsElI4DC/h/ugEjLZ11IRvuLqMkxCV0bUY6h8FnlDiRurnyP0h0NM5wOPSuw+y1UtT2hGOMDiMulA7r6q5ub9Ls+muuSBywkD52yD68bSeIuPcFBqX5RxW6J+wtc3xacfvBIaF5PzVjtWBtx9Z5wjb6TvcMUcd+yVPPLeWyGtHRvmeI4wXOPdlvJ3AK/MfSUFOYTG2V7muEjy25JIthfIbkGaNi0dG+Nj9aV4tK8jVw/RaNjfNRGirSyGaQXZHZwuOq5zcm9+88Asc+Tqup4jp4uKYTd81WfxXJ/lSfy3ILQf7fv8A0B6kEf1Yr+hPy2BBcMlDsiD4pRd7yWXfhBt/u+E7qlvtjevPLl6J/CBx0bF/8mP7j152cgmz6Id8zT8IvIK/Uiz3Q5+Yp+EXkFoFIsp5bVJxJyxNYinLCriHdLkfSd5pdN6U4H0neacBOENN6w4s4nyThNqw4s4nyQBaR+hd4LFec4NdLGwk36psO8Wx9q2qv+hdwC89csK3pKx7s7SFo4NGr7kYzdFpk2MNFmiw9p8UmV1rIrLoZOAPUjmdZpXSTquwUBP8gtGuME72u6PpGGMPztrE6xa0YuNj7VPUuhfkrGO1XRxREEEkfKJHuNh1Rg0Y5JzzXwj5KOPuTjlZWh+rEz83OzWOIALQHG54G/guncmEKS3IhNoBtTrPiuHgtMkbjdhDcy0jEOtxGCs+i9DtgZ82AC4YvOfAdyS0Pqgyz4BhLrbAQL3cf9RTfk7ymfKAwNGGGtbEjYjH3IvOe1O5xpr1DI7k6kYJwsLvN/INVQAUxyr0j09XPLsLyBwZ1B91RTFy53eRzw4dGk3i7g3d1j7gnTnAC5TaAfWObsfgFJlFy5y6ckSgOZTkPj7lHVLZL4i3DEKQd2h4+S7Em9IIaKoIwKcmTESNzFrpeqpmuyCYFpZwSCwh1xffirvyRgBpDrgkOleRbMarWjzVL0IBJELZtwPmPYr9oOXUpWAYYye1xXLzTWLr+l/uJiN1IG9FK1hxB60YkF99jkeCeU+lgDqxgBjRYBrQxvHVGSr4LXG5AJ9qfwU9rXHeQNg71wdV8PVy1vY9MaKbUjpJC5obbK13Dd3cVB1ukA/VghaBkxjGjHgreaXpRY4NwHd/uoieKlomvcxwfJjZxsXC/wBVo2cU58ssrpF/2Wf+k3+JBRf49k3j1oK9fCOqflok2hK6kJdA/pW/o31XeGwqQ0HyvL7NmBa76wIsWncU0o+cQOcQ63jceaQ07VU9VH0sd2StLcRhfHI7wtrljO+F18MpjlldcmO9+4a88pbVUJhiN5GSRShozcACCB4FedZoy0kOBBGYIsRxC27Ss7i5k0V3OYOszM6oTSu0HSaYBdfoprdsAepw2hXx8+/LPl+lk/SS0E78mp+ES0GkKo0Win0scUMmJYWN1h2TY5hXejK1jls12qUiKcsKaRFOWlWgrS5H0nJwE2pT2vSKXBTDtNq36npe5OE2rj2PS9yCNeUVX0VHPL+hE93iBh7V5rqHE6pdmXAnic/NbTztcoxBSCmafnKg4i+IiabuJ7ibD1rFZTe1/wBIcVePgr5O2BG9G3JEtWYguajsnguwuZsjwKL4OLroLS7qDRbqlrA4gwtAPZGvhrG273pnoTSb9Jazh1XRE4M1Q09MSHveHG5JF8r2sFZ9EaMbNoswvFxJEwEZG+q0gg7LEA3WW0UFXo+QSQHEh2sACbsaSLuBHZONjtWmW5Z+F8dst01CvrWvBo4nBjWCJuFgHOc9o6ME54Ym2OI2XUjRujpKWWpjGUUjhv1rlrR/FZVPR2kpNV0dpJXsfDZgi+aaQ5krpdfYTdwtniF1yp0xq0skDcA6dzRsu1rjIfaWq7db0vOfZjP56Uh5x8+K7YkNbFKh9hcrlQTq3XszfieASoTRrzcvtnl3AZBE57jttwSBy9yRc9ImwzN+JSXSXugFJZ9XHcE3FaHZlcyPF7HAFcv0ZfGNwd7CkDtj9y6cxrs8FF9ePMEcRh605bpC7bAdbvRsH+inGCYC/Vf1TxPZ9qu/JqrMwmjb2Y3MaDf6zgSR7FmsNUXGxzBBHhitF5vtLwtYYm4TOc58gNzr6puHjYMHWI/V71jz98K3+nus4t+jNCnAnAnLG7vUrFDQNYOth7UxptKgYmw80y05y3jjFgQTxXBNR6uW6nayjDmERi5AJAvYXthwWby8m6x7yXQvLttrW8MVzQ8vZLudGA5pNj1to/5Tybl7OTdlmeN1vhjlO/S5uTPDL7epGfiWf/Jk/gKCdf2yqP0vYiW3Vyfhh0cP+1aDU6coqjqvjY7dldV/SULIyTTgiOwIBdrG+3wVxqKbR7Rcsj8AD5KD09UUtmmHVbbMXwO7DeublnbvZXTwWb7Y2fsp7qp2s1zSQ4X8kla0gkZ1HHtAYC4wvZPjPG57rZEjDjdMNK0DiNaM5bN65sa6MottFPG+PUkOsDj333gqUpDuWTQaXkiNiDdXTkzphzmlrxgc7E4f13LpxzuLk5MJyf8AV3hKdMKzrRPOJDHWSUcryYw7Vjnc69jbFjztGtgHLQ2FdjgvkrTHtekU4BTWnOLvS9wTgFOB3dN684N9IeSWuo/T1eyCEzSmzI+s49wHmckyrHucmQP0jK6Q4RtijaL4ABgPm4qmzTBzha1r4JxpvST6+plnI1GvcXW2NGQHGwCjyA1zQ03xH9WWk8ISgQCTD10HLRLoFJylGX4pN7sUqI1vkrUt/F8ZJsOhaDjlYapUG3QLJ4HiKRwcWNNg89bVA6pucRgcMFH8k64GmEbwCOkcyxNgQDr2/wBtqmqdnRSRhoAN6gvtcOAY5wGsDlk3uxC37XU+GmG8ZbCWg6twBfKGxxuLHtwMpLZG6vWaAet80AALYvxKpvKiod00kTj2JJSBa1ukdrEWue7DZkr5onQrW2eZ5HO1Qw6sha0NF7M1Y22sMcys25TOaKqYRizRI4AYjLPMnbfas+TtGmWU1qGjXLiokybvz4DNE0pOJ2sS7wHALBmVMh/oJNx7/ag96TLkACFwSjJSL3IIhUvxXDHuGRKEpxRBxUgu2tkH1vIozPrdpgPeBqn1hHEyX6oPqCdRdMMXOAH6xCYNmsBxxFt49+1CKpdG4OYbOGIIwIS9VU6w2eG3vTBxT0ExLyuqHN1XPNu7AqMnr3vzJtxSDH2OV+5LVNQCBqgNG0AeazmGM8Rd5MrO9SvJaps50Z2jWHEZqx3VO0OS2Zh3n2EK3XVpd3QXF0EG2iPm2phm6UjaDKbFK1vNvRyNADCwi9nMeQ7xvmggo6cfwq8ud9qTpHRQoZuiB6QG51nN1XbgDbNcy1uWAQQXnc2MmVketw5W47qO1Q597C99y65T13yWidNCNV7i1lwbW1rjWsjQT4pLlJU8l1jlYydrvb61qPNXy2mMrKCX5yMh2o4nrx6ova/1m9xyQQXp3w8iNcpzi7j7gl7oIKFOgVnfPPXOEEEA7Ej3ueMr9GBqjhd1/BEgqnlOXhick7pn9HfVaL4Du370hK7UcGtvgRmb+7BBBUlMa6MSFBBWHLpMR6kHFBBAWLka3pHdFci0zJA4WuD0bjkcPqhXBkDYRO0XddscjnE9cl1xq3AwF2A2sggrwt6pPhf+Jes0gaaF0ltcsawgE2HWysNntJ3hY9VTl73PdiXOc48XEk+aCCfN6E/T/PhxMerbfYetd5CwQQWBEiURQQSBORybvQQTIi4rlBBSDyleWtLgTwvgk4iZH9Yk7USCYKTHBNiUEE6BIIIKQfaFbeZndc+oXVtuggmYIIIJh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6388" name="AutoShape 4" descr="data:image/jpeg;base64,/9j/4AAQSkZJRgABAQAAAQABAAD/2wCEAAkGBhQQERQQDxQVFBQUFRAUFBQWDxUPEBQVFBQVFRUUFBQXHCYeFxkjGRQUHy8gJCcpLCwsFR4xNTAqNSYrLCkBCQoKDgwOGg8PGiwfHxwsLCkpKSwsLCksNSwpLCksLCwpLCwpKSkpKSwqKSksLCkpKSkpKSksKSwsKSksLCwsKf/AABEIAKUBMQMBIgACEQEDEQH/xAAcAAAABwEBAAAAAAAAAAAAAAAAAQMEBQYHAgj/xABNEAABAwICBQgFBgsHAwUAAAABAAIDBBEhMQUSQVFxBgcTIjJhgbFykaHB0RQjM0KCsggVJENSYnODkpPwFiU0U6Lh8RdjwkRUdKOz/8QAGQEAAwEBAQAAAAAAAAAAAAAAAAECAwQF/8QAKBEBAQACAQQBAwMFAAAAAAAAAAECEQMSITFBYQQiUTKx8BMzQlJx/9oADAMBAAIRAxEAPwDakLII7ph5053m20tP3tgP/wBYXfN/2Jh6C654220rL3xwH/QuOb/Kb7CWXg8V3g/xLPRd7la6XJVOn/xDfRd7lbKXJRFU/jSr+yeBSUaVd2TwKtByzILsLiPIcAuwgOk2aOu47yPJOAkPru+ylThWXJ3onyWEuPWPE+a3Z+30SsJk7TvSd5lOE6BQuiRXVGMuS1DQyTv6OFpe7cNneTkAl9BaEfWSiKPAZucR1Wjefgte0HoCOkjEcY9Jx7TzvJ9yVCk6N5sXubeok1Dj1WdYjDC5KWHNaLC85vttGPZcrQC8bCkZZmtxcfBTacjOKjm2lbiyRjxc3BvGbbD/AFuVb0louSmf0cwsbXGNwRlcH1rXH6SacQb54XwHimWkqCKrbqSDGx1XW6zTvBUzKK6aycIJ1pXRjqaV0T8S21nDJwORCaq0gggjugCQQKCACCCJABEjRIAIkEEwJEjRFBgiRoigAgisggPQN0LoBGhDz/z0NtpR3fDAfYR7k25vz9N9lSHPXH/eQ74IfNwUdyAH03BqV8DHyvFOfyhnou8la6YqpQn8oj4HyVspSoxXUhElndk8CkYkscjwKtBxFkOASgSUJwHAJUFAGE2+ufspwm57Z4BKnC7vcVhU/bd6T/vFbqfcVhdUPnH+m/7xThOUTkZKJkZc5rRmSB68FQadzcUoipTIRYyPJvva3Bqla3TRxDc724LuKnEUAibgGMa31D4qPhLWi+Z9dysOTKxtxYzK93AfM+5BcB5rh1FNKes8hu7BSAnc4YW8OsfXlddNjdfEm3pW8lza27p29Qx/FAAtrH4pnL0kZ1mnWscicVOPprjAn+LBRdXERe48cwllNeFTWU7oDlvSGRsdQ0E2GqduGzhtVQC02alE8Do/quBHBwyPrWY2tcbiR6l24XcebnNXQ0aJBWgaJBAoAIkaJBgUEaJBCQsjRJgRRI0SDBEjRIAIIIINv6O6JBShh/Pc3+8GHfTs9jnKN5AwkCYuBAIFiQRfgtH5dsHymMkD6IZgE9oqL1/mze2R3BK3seMJQn5+M9x8lbabJVGEfPR+PkrbS5KIupGIpbYeB8khEl9h4FWgvD2RwHklAkqc9UcAlQmQ03d9IeATgFN39vwCVOHHwKwyt+lk9OT7xW57vFYbpH6eX9pJ94pwiSX0bLqzxO3SR/eATdBr9Uh24g+o3VBtdSQ0OPFQNTVxxN15TYY2F8T4KVqn9JFrNNw5ocCNuFwqLy1bIADE3WcWhowva98u/JcvNdOng7nj+chjTYRua3YS0C/DFSNLyzjltjj7FlI5PzXaZo7C1y55OsCRlnnfdvVu5B6EJlD3dge0n6oO1ctyu9R2zGezrTvL50V9Qi1rHjssoaj5fzFzRIdUHIPhLQ4+kfJTHKnkPrzOfETnctGYv+imdBzetI1XMnONy5zg3EZYXxCO/sWbW/k/pHXbfIHEdxviFQtLMDaiYDACSTDd1irvo6gEPzbSbBuFwMxiqFVOu9zgCNYk2J1nC+OJ2rr4MtzTi58dXbhBAI10uYCiR2QQYkEdkSACCIoXQBFEgShdAAoihrIroA0RQJRIMEaJBAegLIBBBSlhv4QtbJFVUvRvc28D76riL2kWVU2l5jIzWleRrMv1zbMLU/wj2fP0Z/7Uw9T2rIKbtt9JvmEE36D6aL+tittJkqfTn52I/wBZK30qzjWpGJLj3JvEnDVaCtN2W8AlQkKbsN4JYJk6um8nb8Pel0hL2xw96VOHAOI8Vh+lh+UTftJPvFbeDiFiemxapm/aSeacI0ROCAKMlUF55P6Xe0NY8NEZ6OKPVwFnMBbmcTjsUpJHj4WuqrybeHsuXAPgJe0HKzgLHwIU/U1oc3pG5Os4cTn7QuG7kuOTvmrZlj7/AHKHk9TOOuRc7i46vqStC4a2AsxhAwFgD/wqf8vlc/Uj1r32d5wupTTehp3QtEcronAdcDFkhG++1Y4d72jrykk71ZK6cF4e1wJOPasTbOyTfyjYOqTYjAg5qh8ntCSyzNdUSEMY64AebE9/dhkrdpXkrHJ12Os/eDrXP63FXrLW4nqwnahLWh72uBwva/tVX5UU3RzDHF8cb3YW6xuDh4XU3RaOI7XdfHbtVb0/WdJO4g3ADW332C1+nl25fqbNaM7oXSWshrLscJXWQukg5dC6A7uiJQELjk1x+ySlWUEpyjef3bvggbIoinrNB1Byhl/lO+CWZyXqjlBL/LIQNotC6mW8iqw/mH+weZSreQdYfzJ/iaPegbQKIlWRvN5WH82Bxkb8Uo3m2rDsYOMoQNquUV1bm82FUczEP3hPkEq3msqNskQ8XH3IG1L1kFdf+lc/+bF/q+CCBtpiCJGpDEfwj29eiP6s49rFjUXabxb5hbvz+6KdP8jLTbV6e/jqLIDycLSC520bEtiRsFKevB4fdVxpMlS6Q9aD7P3Vc6QqI0qRiThqbRFOGK0FKbsN4JZIUvYCWCA6CQm7Y4e9LhN5u2OBRRC+7iqJpXm2mlnklZJEGvcXAHWuL8ArdpbS8VLGJqhwYwOALiCQCcBkoCXnb0Y3OpHgx59yN6KopnNVNtniHBrilW81LttQ3wiJ96Wk57dGD8888IXlNpOfjRoyMx4Qn3lGyP6Lm06J2sKk5EECLAg5g9bJPa3RHRNbG5wIs6xDdUAbBYnNVp/4QFAMmTn920f+SRi546OvkbTtbJE4k6r5NUMvbsmxwupykq8crEnQ0oje4jaAQd4F1C6Y0zUzX6zKdguGl0bpnuG8tbg1S1PWlzi3cc9u33WStfQ3GAwuB6zn5rlsuPh6GOct3VMpKW5vJUzv22hi6K5O9zhgrToOgdDdzXyFpBHRSSdKRuIdYJSDRUYOsLYWHvUlTNIFt+WFrf7JSWtM85o1krwTqtzJANs77vH3K0jkpSZmnYTtuCcdqoMMxbObEF4c11yNZutfC44Y2VY0zzu6Vp5ZIXtgDozYgREmxyeLnFpFiurjxutvP5rutqbycpRlTxfywUs3Q8AygiH7pvwXnWTnz0mfrxDhA1NpOejSh/PgcIWD3LRi9MNooxlHGP3bfglGsaMmtH2QvLT+dvSh/wDVOHBjB7k3fznaSdnWS+sDyCQesAeHqR9J3ryNJy/0g7Orn/mEeSbP5XVjs6qf+c74o7h7CMvf7VwagDNw/iXjh+nqh2c8x/fP+KRdpGU5ySHjI4+9AeyXaQjGcjBxe0e9Iv03A3OaIcZW/FeOHTvObnH7RK4x7/agPYUnKukGdTCP3zPimz+XVA3Org/nNXkbUKPoju9iDesH85OjhnWQ/wAd/JN3862jBnVx+GsfcvK/QncV10DtxQT1F/1d0X/7pv8AC74Il5e6B24oIN7TQujQsmTMOfHSop46VzgTrOmGHotKxip5UB/1D61q/wCEaz8mpD/3pR/oHwWDpaG27UTsYD6PkrpSFUfRxwp/3fkrvSqI0qSiKcMKaxFOWK0lKU9UePmlwm9J2R4+ZS4QTpN5+23gUum9R228D7kBA848Afo+Rp3t9hXmnTlKWOC9T8pYA+le1wuF5x5aU2q5mFhj5BT7P0rDIHHIJQUDtyf0jE/ZGEXKjSD/ABc5dM0c4Yqd6MIdEEt09LbyB05M5krJevqdG5rtuJItfjYq6O021wOJuBctw1sFTebmIPfPEO1qMlA36ri0jxD1MaUogS4gkHVPc4EKOSXGTK+K24tZdp5hF3KANNwSd7Ttwtu8VxNyv1nWjF3HC2BaMSdYlVWbR5vYucTnYmwA3k7lI6H0eCRbLa61tbh3KOLG8mXTg1z+2byW7k/CXOD3Y7r5k/pKB51mRiWAgDpejfrO2lmsNUHx1ldNGwBrRbuWU8qtK/KqqWTNoPRs9BmA9ZufFercZx4dMefcrnluq7PooPN24HdsPwTZ2iTx8QphpskpBjfeuexSIOjiPqn1Ivke8KZa5LMcl0GgxR9yUbRjcpoxNOYHqt5Lg0Y7x7QpuFG4jBRjcuxSDcnnRC9gV0IVndxUMxSjcuhShPBCrDyX5EOrmyPbI2NrCG3cC4ucRe2Gy1se9TeypjcrqKn8nR/J1JV2jXQSOikwcwkHaOI7jmkeiCBZo0+TodCE76IIujCZGvQBBO+iCCNUPVaMFEgtWbJvwi23pKX9u/8A/MrAiF6C/CFb+RU53VB9sTl59cgm3aOd1Kc/s/IK9UhVC0W75un4R+QV7pCs41qSiTlhTWJOWKokpSdnxd5lLhN6Ts+LvMpcJwnQTardZzPte5OAU3qu0z7XkigjprGnfwXnvlwzqxek7yXoXSgvC4LCOcmk6Po2/reYUXyr0qtI1SLAo+kG5P72zz3JzG3wW5CtlzrDIJu+QldtFgtseOe0XP8ACx81UxOlJd3yd48A5hHtV75TQMaNdx1ScBbF7jua3aqHzP8A+MneSMYyPDWHwTyDlbLXaQkDDaAa4hGrg4MwN3Wv1sTh7V0466dX2iW9WwoWRuLxMHMIPWL29Tg45A92SsNPo4NsW2tmCMQRx3KjaWL+ieG9R7nyMcATgHOBLeFinvJyOppg1tM4vufoHdZjvRGbeIwRxSY/bjNNua25d6u2mdJfJqSV/wBYNIb6TuqPaVkbBYWVy5c6XLo2QPY6J+sHPYcRZouC14weLnjgqcFny3vpniBTcAuO4bBtPefgl9bYiLgASdgWShBqVBsuGIOKYKdIk5J8/UPek3PsElI4DC/h/ugEjLZ11IRvuLqMkxCV0bUY6h8FnlDiRurnyP0h0NM5wOPSuw+y1UtT2hGOMDiMulA7r6q5ub9Ls+muuSBywkD52yD68bSeIuPcFBqX5RxW6J+wtc3xacfvBIaF5PzVjtWBtx9Z5wjb6TvcMUcd+yVPPLeWyGtHRvmeI4wXOPdlvJ3AK/MfSUFOYTG2V7muEjy25JIthfIbkGaNi0dG+Nj9aV4tK8jVw/RaNjfNRGirSyGaQXZHZwuOq5zcm9+88Asc+Tqup4jp4uKYTd81WfxXJ/lSfy3ILQf7fv8A0B6kEf1Yr+hPy2BBcMlDsiD4pRd7yWXfhBt/u+E7qlvtjevPLl6J/CBx0bF/8mP7j152cgmz6Id8zT8IvIK/Uiz3Q5+Yp+EXkFoFIsp5bVJxJyxNYinLCriHdLkfSd5pdN6U4H0neacBOENN6w4s4nyThNqw4s4nyQBaR+hd4LFec4NdLGwk36psO8Wx9q2qv+hdwC89csK3pKx7s7SFo4NGr7kYzdFpk2MNFmiw9p8UmV1rIrLoZOAPUjmdZpXSTquwUBP8gtGuME72u6PpGGMPztrE6xa0YuNj7VPUuhfkrGO1XRxREEEkfKJHuNh1Rg0Y5JzzXwj5KOPuTjlZWh+rEz83OzWOIALQHG54G/guncmEKS3IhNoBtTrPiuHgtMkbjdhDcy0jEOtxGCs+i9DtgZ82AC4YvOfAdyS0Pqgyz4BhLrbAQL3cf9RTfk7ymfKAwNGGGtbEjYjH3IvOe1O5xpr1DI7k6kYJwsLvN/INVQAUxyr0j09XPLsLyBwZ1B91RTFy53eRzw4dGk3i7g3d1j7gnTnAC5TaAfWObsfgFJlFy5y6ckSgOZTkPj7lHVLZL4i3DEKQd2h4+S7Em9IIaKoIwKcmTESNzFrpeqpmuyCYFpZwSCwh1xffirvyRgBpDrgkOleRbMarWjzVL0IBJELZtwPmPYr9oOXUpWAYYye1xXLzTWLr+l/uJiN1IG9FK1hxB60YkF99jkeCeU+lgDqxgBjRYBrQxvHVGSr4LXG5AJ9qfwU9rXHeQNg71wdV8PVy1vY9MaKbUjpJC5obbK13Dd3cVB1ukA/VghaBkxjGjHgreaXpRY4NwHd/uoieKlomvcxwfJjZxsXC/wBVo2cU58ssrpF/2Wf+k3+JBRf49k3j1oK9fCOqflok2hK6kJdA/pW/o31XeGwqQ0HyvL7NmBa76wIsWncU0o+cQOcQ63jceaQ07VU9VH0sd2StLcRhfHI7wtrljO+F18MpjlldcmO9+4a88pbVUJhiN5GSRShozcACCB4FedZoy0kOBBGYIsRxC27Ss7i5k0V3OYOszM6oTSu0HSaYBdfoprdsAepw2hXx8+/LPl+lk/SS0E78mp+ES0GkKo0Win0scUMmJYWN1h2TY5hXejK1jls12qUiKcsKaRFOWlWgrS5H0nJwE2pT2vSKXBTDtNq36npe5OE2rj2PS9yCNeUVX0VHPL+hE93iBh7V5rqHE6pdmXAnic/NbTztcoxBSCmafnKg4i+IiabuJ7ibD1rFZTe1/wBIcVePgr5O2BG9G3JEtWYguajsnguwuZsjwKL4OLroLS7qDRbqlrA4gwtAPZGvhrG273pnoTSb9Jazh1XRE4M1Q09MSHveHG5JF8r2sFZ9EaMbNoswvFxJEwEZG+q0gg7LEA3WW0UFXo+QSQHEh2sACbsaSLuBHZONjtWmW5Z+F8dst01CvrWvBo4nBjWCJuFgHOc9o6ME54Ym2OI2XUjRujpKWWpjGUUjhv1rlrR/FZVPR2kpNV0dpJXsfDZgi+aaQ5krpdfYTdwtniF1yp0xq0skDcA6dzRsu1rjIfaWq7db0vOfZjP56Uh5x8+K7YkNbFKh9hcrlQTq3XszfieASoTRrzcvtnl3AZBE57jttwSBy9yRc9ImwzN+JSXSXugFJZ9XHcE3FaHZlcyPF7HAFcv0ZfGNwd7CkDtj9y6cxrs8FF9ePMEcRh605bpC7bAdbvRsH+inGCYC/Vf1TxPZ9qu/JqrMwmjb2Y3MaDf6zgSR7FmsNUXGxzBBHhitF5vtLwtYYm4TOc58gNzr6puHjYMHWI/V71jz98K3+nus4t+jNCnAnAnLG7vUrFDQNYOth7UxptKgYmw80y05y3jjFgQTxXBNR6uW6nayjDmERi5AJAvYXthwWby8m6x7yXQvLttrW8MVzQ8vZLudGA5pNj1to/5Tybl7OTdlmeN1vhjlO/S5uTPDL7epGfiWf/Jk/gKCdf2yqP0vYiW3Vyfhh0cP+1aDU6coqjqvjY7dldV/SULIyTTgiOwIBdrG+3wVxqKbR7Rcsj8AD5KD09UUtmmHVbbMXwO7DeublnbvZXTwWb7Y2fsp7qp2s1zSQ4X8kla0gkZ1HHtAYC4wvZPjPG57rZEjDjdMNK0DiNaM5bN65sa6MottFPG+PUkOsDj333gqUpDuWTQaXkiNiDdXTkzphzmlrxgc7E4f13LpxzuLk5MJyf8AV3hKdMKzrRPOJDHWSUcryYw7Vjnc69jbFjztGtgHLQ2FdjgvkrTHtekU4BTWnOLvS9wTgFOB3dN684N9IeSWuo/T1eyCEzSmzI+s49wHmckyrHucmQP0jK6Q4RtijaL4ABgPm4qmzTBzha1r4JxpvST6+plnI1GvcXW2NGQHGwCjyA1zQ03xH9WWk8ISgQCTD10HLRLoFJylGX4pN7sUqI1vkrUt/F8ZJsOhaDjlYapUG3QLJ4HiKRwcWNNg89bVA6pucRgcMFH8k64GmEbwCOkcyxNgQDr2/wBtqmqdnRSRhoAN6gvtcOAY5wGsDlk3uxC37XU+GmG8ZbCWg6twBfKGxxuLHtwMpLZG6vWaAet80AALYvxKpvKiod00kTj2JJSBa1ukdrEWue7DZkr5onQrW2eZ5HO1Qw6sha0NF7M1Y22sMcys25TOaKqYRizRI4AYjLPMnbfas+TtGmWU1qGjXLiokybvz4DNE0pOJ2sS7wHALBmVMh/oJNx7/ag96TLkACFwSjJSL3IIhUvxXDHuGRKEpxRBxUgu2tkH1vIozPrdpgPeBqn1hHEyX6oPqCdRdMMXOAH6xCYNmsBxxFt49+1CKpdG4OYbOGIIwIS9VU6w2eG3vTBxT0ExLyuqHN1XPNu7AqMnr3vzJtxSDH2OV+5LVNQCBqgNG0AeazmGM8Rd5MrO9SvJaps50Z2jWHEZqx3VO0OS2Zh3n2EK3XVpd3QXF0EG2iPm2phm6UjaDKbFK1vNvRyNADCwi9nMeQ7xvmggo6cfwq8ud9qTpHRQoZuiB6QG51nN1XbgDbNcy1uWAQQXnc2MmVketw5W47qO1Q597C99y65T13yWidNCNV7i1lwbW1rjWsjQT4pLlJU8l1jlYydrvb61qPNXy2mMrKCX5yMh2o4nrx6ova/1m9xyQQXp3w8iNcpzi7j7gl7oIKFOgVnfPPXOEEEA7Ej3ueMr9GBqjhd1/BEgqnlOXhick7pn9HfVaL4Du370hK7UcGtvgRmb+7BBBUlMa6MSFBBWHLpMR6kHFBBAWLka3pHdFci0zJA4WuD0bjkcPqhXBkDYRO0XddscjnE9cl1xq3AwF2A2sggrwt6pPhf+Jes0gaaF0ltcsawgE2HWysNntJ3hY9VTl73PdiXOc48XEk+aCCfN6E/T/PhxMerbfYetd5CwQQWBEiURQQSBORybvQQTIi4rlBBSDyleWtLgTwvgk4iZH9Yk7USCYKTHBNiUEE6BIIIKQfaFbeZndc+oXVtuggmYIIIJh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6390" name="Picture 6" descr="http://www.kellogg.northwestern.edu/~/media/8918280461E94C868F7E5BA194F85BA0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48" y="3501008"/>
            <a:ext cx="2771800" cy="1506723"/>
          </a:xfrm>
          <a:prstGeom prst="rect">
            <a:avLst/>
          </a:prstGeom>
          <a:noFill/>
        </p:spPr>
      </p:pic>
      <p:pic>
        <p:nvPicPr>
          <p:cNvPr id="16392" name="Picture 8" descr="http://larspsyll.files.wordpress.com/2012/02/levin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068960"/>
            <a:ext cx="1440160" cy="192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11588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4400" dirty="0" smtClean="0">
                <a:solidFill>
                  <a:srgbClr val="FF0000"/>
                </a:solidFill>
              </a:rPr>
              <a:t>Literature Review</a:t>
            </a:r>
          </a:p>
          <a:p>
            <a:pPr algn="ctr" rtl="0"/>
            <a:r>
              <a:rPr lang="en-US" sz="4400" dirty="0" err="1" smtClean="0">
                <a:solidFill>
                  <a:srgbClr val="FF0000"/>
                </a:solidFill>
              </a:rPr>
              <a:t>Fudenberg</a:t>
            </a:r>
            <a:r>
              <a:rPr lang="en-US" sz="4400" dirty="0" smtClean="0">
                <a:solidFill>
                  <a:srgbClr val="FF0000"/>
                </a:solidFill>
              </a:rPr>
              <a:t> and Levine (1994)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50825" y="1712937"/>
            <a:ext cx="88931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dirty="0" smtClean="0"/>
              <a:t>A repeated game with costly observation can presented as a repeated game with imperfect monitoring.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8379" y="4149080"/>
            <a:ext cx="7617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dirty="0" smtClean="0"/>
              <a:t>2,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149080"/>
            <a:ext cx="7617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dirty="0" smtClean="0"/>
              <a:t>0,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8379" y="4797152"/>
            <a:ext cx="7617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dirty="0" smtClean="0"/>
              <a:t>6,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4797152"/>
            <a:ext cx="7617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dirty="0" smtClean="0"/>
              <a:t>4,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149080"/>
            <a:ext cx="49244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T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4798893"/>
            <a:ext cx="49244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B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983212" y="3501008"/>
            <a:ext cx="49244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6032" y="3502749"/>
            <a:ext cx="51809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918" y="3987642"/>
            <a:ext cx="100540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2   ,</a:t>
            </a:r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2806" y="3987642"/>
            <a:ext cx="100540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0   ,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0918" y="4572417"/>
            <a:ext cx="100540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6   ,</a:t>
            </a:r>
            <a:r>
              <a:rPr lang="en-US" sz="3200" dirty="0" smtClean="0">
                <a:solidFill>
                  <a:srgbClr val="FF0000"/>
                </a:solidFill>
              </a:rPr>
              <a:t>7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2806" y="4572417"/>
            <a:ext cx="100540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4   ,</a:t>
            </a:r>
            <a:r>
              <a:rPr lang="en-US" sz="3200" dirty="0" smtClean="0">
                <a:solidFill>
                  <a:srgbClr val="FF0000"/>
                </a:solidFill>
              </a:rPr>
              <a:t>5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2332" y="3933056"/>
            <a:ext cx="112562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err="1" smtClean="0"/>
              <a:t>T+no</a:t>
            </a:r>
            <a:endParaRPr lang="he-IL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852332" y="4582869"/>
            <a:ext cx="112562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err="1" smtClean="0"/>
              <a:t>B+no</a:t>
            </a:r>
            <a:endParaRPr lang="he-IL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094443" y="3346540"/>
            <a:ext cx="112562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L+no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52121" y="3348281"/>
            <a:ext cx="114807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R+no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20072" y="5158933"/>
            <a:ext cx="10166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2-c,</a:t>
            </a:r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1960" y="5158933"/>
            <a:ext cx="10166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0-c,</a:t>
            </a:r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20072" y="5733256"/>
            <a:ext cx="10166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6-c,</a:t>
            </a:r>
            <a:r>
              <a:rPr lang="en-US" sz="3200" dirty="0" smtClean="0">
                <a:solidFill>
                  <a:srgbClr val="FF0000"/>
                </a:solidFill>
              </a:rPr>
              <a:t>7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1960" y="5733256"/>
            <a:ext cx="101662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4-c,</a:t>
            </a:r>
            <a:r>
              <a:rPr lang="en-US" sz="3200" dirty="0" smtClean="0">
                <a:solidFill>
                  <a:srgbClr val="FF0000"/>
                </a:solidFill>
              </a:rPr>
              <a:t>5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2033" y="5157192"/>
            <a:ext cx="128592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err="1" smtClean="0"/>
              <a:t>T+obs</a:t>
            </a:r>
            <a:endParaRPr lang="he-IL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2710008" y="5724545"/>
            <a:ext cx="128592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err="1" smtClean="0"/>
              <a:t>B+obs</a:t>
            </a:r>
            <a:endParaRPr lang="he-IL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231434" y="3987642"/>
            <a:ext cx="132440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0   ,</a:t>
            </a:r>
            <a:r>
              <a:rPr lang="en-US" sz="3200" dirty="0" smtClean="0">
                <a:solidFill>
                  <a:srgbClr val="FF0000"/>
                </a:solidFill>
              </a:rPr>
              <a:t>1-c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31434" y="4572417"/>
            <a:ext cx="132440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4   ,</a:t>
            </a:r>
            <a:r>
              <a:rPr lang="en-US" sz="3200" dirty="0" smtClean="0">
                <a:solidFill>
                  <a:srgbClr val="FF0000"/>
                </a:solidFill>
              </a:rPr>
              <a:t>5-c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30588" y="5158933"/>
            <a:ext cx="13356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0-c,</a:t>
            </a:r>
            <a:r>
              <a:rPr lang="en-US" sz="3200" dirty="0" smtClean="0">
                <a:solidFill>
                  <a:srgbClr val="FF0000"/>
                </a:solidFill>
              </a:rPr>
              <a:t>1-c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30588" y="5733256"/>
            <a:ext cx="13356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4-c,</a:t>
            </a:r>
            <a:r>
              <a:rPr lang="en-US" sz="3200" dirty="0" smtClean="0">
                <a:solidFill>
                  <a:srgbClr val="FF0000"/>
                </a:solidFill>
              </a:rPr>
              <a:t>5-c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66216" y="3987642"/>
            <a:ext cx="132440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2   ,</a:t>
            </a:r>
            <a:r>
              <a:rPr lang="en-US" sz="3200" dirty="0" smtClean="0">
                <a:solidFill>
                  <a:srgbClr val="FF0000"/>
                </a:solidFill>
              </a:rPr>
              <a:t>3-c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66216" y="4572417"/>
            <a:ext cx="132440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6   ,</a:t>
            </a:r>
            <a:r>
              <a:rPr lang="en-US" sz="3200" dirty="0" smtClean="0">
                <a:solidFill>
                  <a:srgbClr val="FF0000"/>
                </a:solidFill>
              </a:rPr>
              <a:t>7-c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65370" y="5158933"/>
            <a:ext cx="13356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2-c,</a:t>
            </a:r>
            <a:r>
              <a:rPr lang="en-US" sz="3200" dirty="0" smtClean="0">
                <a:solidFill>
                  <a:srgbClr val="FF0000"/>
                </a:solidFill>
              </a:rPr>
              <a:t>3-c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5370" y="5733256"/>
            <a:ext cx="13356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3200" dirty="0" smtClean="0"/>
              <a:t>6-c,</a:t>
            </a:r>
            <a:r>
              <a:rPr lang="en-US" sz="3200" dirty="0" smtClean="0">
                <a:solidFill>
                  <a:srgbClr val="FF0000"/>
                </a:solidFill>
              </a:rPr>
              <a:t>7-c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38399" y="3346540"/>
            <a:ext cx="128592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L+obs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84109" y="3348281"/>
            <a:ext cx="130837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R+obs</a:t>
            </a:r>
            <a:endParaRPr lang="he-IL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928688" y="115888"/>
            <a:ext cx="7215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r-FR" sz="4400" dirty="0">
                <a:solidFill>
                  <a:srgbClr val="FF0000"/>
                </a:solidFill>
              </a:rPr>
              <a:t>The Model (</a:t>
            </a:r>
            <a:r>
              <a:rPr lang="fr-FR" sz="4400" dirty="0" err="1">
                <a:solidFill>
                  <a:srgbClr val="FF0000"/>
                </a:solidFill>
              </a:rPr>
              <a:t>Informal</a:t>
            </a:r>
            <a:r>
              <a:rPr lang="fr-FR" sz="4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250825" y="908050"/>
            <a:ext cx="8893175" cy="452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Consider a two-player repeated game in continuous time.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The players sit in different rooms and do not observe each other.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After every time instant each player can open a window between the </a:t>
            </a:r>
            <a:r>
              <a:rPr lang="en-US" sz="3200" dirty="0" smtClean="0"/>
              <a:t>rooms </a:t>
            </a:r>
            <a:r>
              <a:rPr lang="en-US" sz="3200" dirty="0" smtClean="0"/>
              <a:t>and observe the action the other has just played (at a fixed cost </a:t>
            </a:r>
            <a:r>
              <a:rPr lang="en-US" sz="3200" dirty="0" smtClean="0">
                <a:solidFill>
                  <a:srgbClr val="0000FF"/>
                </a:solidFill>
              </a:rPr>
              <a:t>c</a:t>
            </a:r>
            <a:r>
              <a:rPr lang="en-US" sz="3200" dirty="0" smtClean="0"/>
              <a:t>).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The fact that a window is opened is common knowledge.</a:t>
            </a:r>
            <a:endParaRPr lang="en-US" sz="3200" dirty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07950" y="5797550"/>
            <a:ext cx="887095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r-FR" sz="2400" dirty="0" err="1"/>
              <a:t>Payoff</a:t>
            </a:r>
            <a:r>
              <a:rPr lang="fr-FR" sz="2400" dirty="0"/>
              <a:t> of Player </a:t>
            </a:r>
            <a:r>
              <a:rPr lang="fr-FR" sz="2400" dirty="0">
                <a:solidFill>
                  <a:srgbClr val="0000FF"/>
                </a:solidFill>
              </a:rPr>
              <a:t>i </a:t>
            </a:r>
            <a:r>
              <a:rPr lang="fr-FR" sz="2400" dirty="0"/>
              <a:t>if </a:t>
            </a:r>
            <a:r>
              <a:rPr lang="fr-FR" sz="2400" dirty="0" err="1"/>
              <a:t>he</a:t>
            </a:r>
            <a:r>
              <a:rPr lang="fr-FR" sz="2400" dirty="0"/>
              <a:t> observes the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at</a:t>
            </a:r>
            <a:r>
              <a:rPr lang="fr-FR" sz="2400" dirty="0"/>
              <a:t> </a:t>
            </a:r>
            <a:r>
              <a:rPr lang="fr-FR" sz="2400" dirty="0" smtClean="0"/>
              <a:t>times </a:t>
            </a:r>
            <a:r>
              <a:rPr lang="fr-FR" sz="2400" dirty="0" smtClean="0">
                <a:solidFill>
                  <a:srgbClr val="0000FF"/>
                </a:solidFill>
              </a:rPr>
              <a:t>(</a:t>
            </a:r>
            <a:r>
              <a:rPr lang="el-GR" sz="2400" dirty="0">
                <a:solidFill>
                  <a:srgbClr val="0000FF"/>
                </a:solidFill>
              </a:rPr>
              <a:t>τ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i,k</a:t>
            </a:r>
            <a:r>
              <a:rPr lang="en-US" sz="2400" dirty="0">
                <a:solidFill>
                  <a:srgbClr val="0000FF"/>
                </a:solidFill>
              </a:rPr>
              <a:t>))</a:t>
            </a:r>
            <a:r>
              <a:rPr lang="en-US" sz="2400" baseline="-25000" dirty="0">
                <a:solidFill>
                  <a:srgbClr val="0000FF"/>
                </a:solidFill>
              </a:rPr>
              <a:t>k</a:t>
            </a:r>
            <a:endParaRPr lang="el-GR" sz="2400" dirty="0">
              <a:solidFill>
                <a:srgbClr val="0000FF"/>
              </a:solidFill>
            </a:endParaRPr>
          </a:p>
          <a:p>
            <a:pPr algn="ctr" rtl="0"/>
            <a:r>
              <a:rPr lang="fr-FR" sz="2400" dirty="0"/>
              <a:t>= </a:t>
            </a:r>
            <a:r>
              <a:rPr lang="en-US" dirty="0">
                <a:solidFill>
                  <a:srgbClr val="0000FF"/>
                </a:solidFill>
              </a:rPr>
              <a:t>ʃ </a:t>
            </a:r>
            <a:r>
              <a:rPr lang="en-US" sz="2400" dirty="0">
                <a:solidFill>
                  <a:srgbClr val="0000FF"/>
                </a:solidFill>
              </a:rPr>
              <a:t>exp(-</a:t>
            </a:r>
            <a:r>
              <a:rPr lang="en-US" sz="2400" dirty="0" err="1">
                <a:solidFill>
                  <a:srgbClr val="0000FF"/>
                </a:solidFill>
              </a:rPr>
              <a:t>rt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 err="1">
                <a:solidFill>
                  <a:srgbClr val="0000FF"/>
                </a:solidFill>
              </a:rPr>
              <a:t>u</a:t>
            </a:r>
            <a:r>
              <a:rPr 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(a(t)) </a:t>
            </a:r>
            <a:r>
              <a:rPr lang="en-US" sz="2400" dirty="0" err="1">
                <a:solidFill>
                  <a:srgbClr val="0000FF"/>
                </a:solidFill>
              </a:rPr>
              <a:t>dt</a:t>
            </a:r>
            <a:r>
              <a:rPr lang="en-US" sz="2400" dirty="0">
                <a:solidFill>
                  <a:srgbClr val="0000FF"/>
                </a:solidFill>
              </a:rPr>
              <a:t> - c </a:t>
            </a:r>
            <a:r>
              <a:rPr lang="el-GR" sz="3200" dirty="0">
                <a:solidFill>
                  <a:srgbClr val="0000FF"/>
                </a:solidFill>
              </a:rPr>
              <a:t>Σ</a:t>
            </a:r>
            <a:r>
              <a:rPr lang="en-US" sz="2000" baseline="-25000" dirty="0">
                <a:solidFill>
                  <a:srgbClr val="0000FF"/>
                </a:solidFill>
              </a:rPr>
              <a:t>k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exp(-r</a:t>
            </a:r>
            <a:r>
              <a:rPr lang="el-GR" sz="2400" dirty="0">
                <a:solidFill>
                  <a:srgbClr val="0000FF"/>
                </a:solidFill>
              </a:rPr>
              <a:t> </a:t>
            </a:r>
            <a:r>
              <a:rPr lang="el-GR" sz="2400" dirty="0" smtClean="0">
                <a:solidFill>
                  <a:srgbClr val="0000FF"/>
                </a:solidFill>
              </a:rPr>
              <a:t>τ</a:t>
            </a:r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</a:rPr>
              <a:t>i,k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fr-FR" sz="2400" dirty="0" smtClean="0">
                <a:solidFill>
                  <a:srgbClr val="0000FF"/>
                </a:solidFill>
              </a:rPr>
              <a:t>)</a:t>
            </a:r>
            <a:endParaRPr lang="fr-FR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928688" y="115888"/>
            <a:ext cx="7215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r-FR" sz="4400" dirty="0">
                <a:solidFill>
                  <a:srgbClr val="FF0000"/>
                </a:solidFill>
              </a:rPr>
              <a:t>The Model (</a:t>
            </a:r>
            <a:r>
              <a:rPr lang="fr-FR" sz="4400" dirty="0" err="1">
                <a:solidFill>
                  <a:srgbClr val="FF0000"/>
                </a:solidFill>
              </a:rPr>
              <a:t>formal</a:t>
            </a:r>
            <a:r>
              <a:rPr lang="fr-FR" sz="4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06375" y="1419225"/>
            <a:ext cx="76422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fr-FR" sz="3200"/>
              <a:t> Two players, 1 and 2.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/>
              <a:t> </a:t>
            </a:r>
            <a:r>
              <a:rPr lang="fr-FR" sz="3200">
                <a:solidFill>
                  <a:srgbClr val="0000FF"/>
                </a:solidFill>
              </a:rPr>
              <a:t>A</a:t>
            </a:r>
            <a:r>
              <a:rPr lang="fr-FR" sz="3200" baseline="-25000">
                <a:solidFill>
                  <a:srgbClr val="0000FF"/>
                </a:solidFill>
              </a:rPr>
              <a:t>i</a:t>
            </a:r>
            <a:r>
              <a:rPr lang="fr-FR" sz="3200"/>
              <a:t> = the set of actions of Player </a:t>
            </a:r>
            <a:r>
              <a:rPr lang="fr-FR" sz="3200">
                <a:solidFill>
                  <a:srgbClr val="0000FF"/>
                </a:solidFill>
              </a:rPr>
              <a:t>i</a:t>
            </a:r>
            <a:r>
              <a:rPr lang="fr-FR" sz="3200"/>
              <a:t> (finite). 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/>
              <a:t> </a:t>
            </a:r>
            <a:r>
              <a:rPr lang="fr-FR" sz="3200">
                <a:solidFill>
                  <a:srgbClr val="0000FF"/>
                </a:solidFill>
              </a:rPr>
              <a:t>A := A</a:t>
            </a:r>
            <a:r>
              <a:rPr lang="fr-FR" sz="3200" baseline="-25000">
                <a:solidFill>
                  <a:srgbClr val="0000FF"/>
                </a:solidFill>
              </a:rPr>
              <a:t>1</a:t>
            </a:r>
            <a:r>
              <a:rPr lang="fr-FR" sz="3200">
                <a:solidFill>
                  <a:srgbClr val="0000FF"/>
                </a:solidFill>
              </a:rPr>
              <a:t> × A</a:t>
            </a:r>
            <a:r>
              <a:rPr lang="fr-FR" sz="3200" baseline="-25000">
                <a:solidFill>
                  <a:srgbClr val="0000FF"/>
                </a:solidFill>
              </a:rPr>
              <a:t>2</a:t>
            </a:r>
            <a:r>
              <a:rPr lang="fr-FR" sz="3200"/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/>
              <a:t> </a:t>
            </a:r>
            <a:r>
              <a:rPr lang="fr-FR" sz="3200">
                <a:solidFill>
                  <a:srgbClr val="0000FF"/>
                </a:solidFill>
              </a:rPr>
              <a:t>u</a:t>
            </a:r>
            <a:r>
              <a:rPr lang="fr-FR" sz="3200" baseline="-25000">
                <a:solidFill>
                  <a:srgbClr val="0000FF"/>
                </a:solidFill>
              </a:rPr>
              <a:t>i</a:t>
            </a:r>
            <a:r>
              <a:rPr lang="fr-FR" sz="3200">
                <a:solidFill>
                  <a:srgbClr val="0000FF"/>
                </a:solidFill>
              </a:rPr>
              <a:t> : A → R </a:t>
            </a:r>
            <a:r>
              <a:rPr lang="fr-FR" sz="3200"/>
              <a:t>= Payoff function of Player </a:t>
            </a:r>
            <a:r>
              <a:rPr lang="fr-FR" sz="3200">
                <a:solidFill>
                  <a:srgbClr val="0000FF"/>
                </a:solidFill>
              </a:rPr>
              <a:t>i</a:t>
            </a:r>
            <a:r>
              <a:rPr lang="fr-FR" sz="3200"/>
              <a:t>.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07950" y="5797550"/>
            <a:ext cx="8870950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r-FR" sz="2400"/>
              <a:t>Payoff of Player </a:t>
            </a:r>
            <a:r>
              <a:rPr lang="fr-FR" sz="2400">
                <a:solidFill>
                  <a:srgbClr val="0000FF"/>
                </a:solidFill>
              </a:rPr>
              <a:t>i </a:t>
            </a:r>
            <a:r>
              <a:rPr lang="fr-FR" sz="2400"/>
              <a:t>if he observes the other at stages </a:t>
            </a:r>
            <a:r>
              <a:rPr lang="fr-FR" sz="2400">
                <a:solidFill>
                  <a:srgbClr val="0000FF"/>
                </a:solidFill>
              </a:rPr>
              <a:t>(</a:t>
            </a:r>
            <a:r>
              <a:rPr lang="el-GR" sz="2400">
                <a:solidFill>
                  <a:srgbClr val="0000FF"/>
                </a:solidFill>
              </a:rPr>
              <a:t>τ</a:t>
            </a:r>
            <a:r>
              <a:rPr lang="en-US" sz="2400">
                <a:solidFill>
                  <a:srgbClr val="0000FF"/>
                </a:solidFill>
              </a:rPr>
              <a:t>(i,k))</a:t>
            </a:r>
            <a:r>
              <a:rPr lang="en-US" sz="2400" baseline="-25000">
                <a:solidFill>
                  <a:srgbClr val="0000FF"/>
                </a:solidFill>
              </a:rPr>
              <a:t>k</a:t>
            </a:r>
            <a:endParaRPr lang="el-GR" sz="2400">
              <a:solidFill>
                <a:srgbClr val="0000FF"/>
              </a:solidFill>
            </a:endParaRPr>
          </a:p>
          <a:p>
            <a:pPr algn="ctr" rtl="0"/>
            <a:r>
              <a:rPr lang="fr-FR" sz="2400"/>
              <a:t>= </a:t>
            </a:r>
            <a:r>
              <a:rPr lang="el-GR" sz="3200">
                <a:solidFill>
                  <a:srgbClr val="0000FF"/>
                </a:solidFill>
              </a:rPr>
              <a:t>Σ</a:t>
            </a:r>
            <a:r>
              <a:rPr lang="en-US" sz="2000" baseline="-25000">
                <a:solidFill>
                  <a:srgbClr val="0000FF"/>
                </a:solidFill>
              </a:rPr>
              <a:t>n</a:t>
            </a:r>
            <a:r>
              <a:rPr lang="en-US" sz="2400">
                <a:solidFill>
                  <a:srgbClr val="0000FF"/>
                </a:solidFill>
              </a:rPr>
              <a:t> (1-r</a:t>
            </a:r>
            <a:r>
              <a:rPr lang="el-GR" sz="2400" baseline="30000">
                <a:solidFill>
                  <a:srgbClr val="0000FF"/>
                </a:solidFill>
              </a:rPr>
              <a:t>Δ</a:t>
            </a:r>
            <a:r>
              <a:rPr lang="en-US" sz="2400">
                <a:solidFill>
                  <a:srgbClr val="0000FF"/>
                </a:solidFill>
              </a:rPr>
              <a:t>)r</a:t>
            </a:r>
            <a:r>
              <a:rPr lang="el-GR" sz="2400" baseline="30000">
                <a:solidFill>
                  <a:srgbClr val="0000FF"/>
                </a:solidFill>
              </a:rPr>
              <a:t>Δ</a:t>
            </a:r>
            <a:r>
              <a:rPr lang="en-US" sz="2400" baseline="30000">
                <a:solidFill>
                  <a:srgbClr val="0000FF"/>
                </a:solidFill>
              </a:rPr>
              <a:t>(n-1)</a:t>
            </a:r>
            <a:r>
              <a:rPr lang="en-US" sz="2400">
                <a:solidFill>
                  <a:srgbClr val="0000FF"/>
                </a:solidFill>
              </a:rPr>
              <a:t> u</a:t>
            </a:r>
            <a:r>
              <a:rPr lang="en-US" sz="2400" baseline="-25000">
                <a:solidFill>
                  <a:srgbClr val="0000FF"/>
                </a:solidFill>
              </a:rPr>
              <a:t>i</a:t>
            </a:r>
            <a:r>
              <a:rPr lang="en-US" sz="2400">
                <a:solidFill>
                  <a:srgbClr val="0000FF"/>
                </a:solidFill>
              </a:rPr>
              <a:t>(a</a:t>
            </a:r>
            <a:r>
              <a:rPr lang="en-US" sz="2400" baseline="-25000">
                <a:solidFill>
                  <a:srgbClr val="0000FF"/>
                </a:solidFill>
              </a:rPr>
              <a:t>n</a:t>
            </a:r>
            <a:r>
              <a:rPr lang="en-US" sz="2400">
                <a:solidFill>
                  <a:srgbClr val="0000FF"/>
                </a:solidFill>
              </a:rPr>
              <a:t>) - c </a:t>
            </a:r>
            <a:r>
              <a:rPr lang="el-GR" sz="3200">
                <a:solidFill>
                  <a:srgbClr val="0000FF"/>
                </a:solidFill>
              </a:rPr>
              <a:t>Σ</a:t>
            </a:r>
            <a:r>
              <a:rPr lang="en-US" sz="2000" baseline="-25000">
                <a:solidFill>
                  <a:srgbClr val="0000FF"/>
                </a:solidFill>
              </a:rPr>
              <a:t>k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r</a:t>
            </a:r>
            <a:r>
              <a:rPr lang="el-GR" sz="2400" baseline="30000">
                <a:solidFill>
                  <a:srgbClr val="0000FF"/>
                </a:solidFill>
              </a:rPr>
              <a:t>Δ</a:t>
            </a:r>
            <a:r>
              <a:rPr lang="en-US" sz="2400" baseline="30000">
                <a:solidFill>
                  <a:srgbClr val="0000FF"/>
                </a:solidFill>
              </a:rPr>
              <a:t>(</a:t>
            </a:r>
            <a:r>
              <a:rPr lang="el-GR" sz="2400" baseline="30000">
                <a:solidFill>
                  <a:srgbClr val="0000FF"/>
                </a:solidFill>
              </a:rPr>
              <a:t>τ</a:t>
            </a:r>
            <a:r>
              <a:rPr lang="en-US" sz="2400" baseline="30000">
                <a:solidFill>
                  <a:srgbClr val="0000FF"/>
                </a:solidFill>
              </a:rPr>
              <a:t>(i,k)-1)</a:t>
            </a:r>
            <a:r>
              <a:rPr lang="fr-FR" sz="2400"/>
              <a:t> </a:t>
            </a: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250825" y="908050"/>
            <a:ext cx="60579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r-FR" sz="3200"/>
              <a:t>The base game:</a:t>
            </a:r>
            <a:r>
              <a:rPr lang="fr-FR" sz="3200">
                <a:solidFill>
                  <a:srgbClr val="0000FF"/>
                </a:solidFill>
              </a:rPr>
              <a:t> G = (A</a:t>
            </a:r>
            <a:r>
              <a:rPr lang="fr-FR" sz="3200" baseline="-25000">
                <a:solidFill>
                  <a:srgbClr val="0000FF"/>
                </a:solidFill>
              </a:rPr>
              <a:t>1</a:t>
            </a:r>
            <a:r>
              <a:rPr lang="fr-FR" sz="3200">
                <a:solidFill>
                  <a:srgbClr val="0000FF"/>
                </a:solidFill>
              </a:rPr>
              <a:t>,A</a:t>
            </a:r>
            <a:r>
              <a:rPr lang="fr-FR" sz="3200" baseline="-25000">
                <a:solidFill>
                  <a:srgbClr val="0000FF"/>
                </a:solidFill>
              </a:rPr>
              <a:t>2</a:t>
            </a:r>
            <a:r>
              <a:rPr lang="fr-FR" sz="3200">
                <a:solidFill>
                  <a:srgbClr val="0000FF"/>
                </a:solidFill>
              </a:rPr>
              <a:t>,u</a:t>
            </a:r>
            <a:r>
              <a:rPr lang="fr-FR" sz="3200" baseline="-25000">
                <a:solidFill>
                  <a:srgbClr val="0000FF"/>
                </a:solidFill>
              </a:rPr>
              <a:t>1</a:t>
            </a:r>
            <a:r>
              <a:rPr lang="fr-FR" sz="3200">
                <a:solidFill>
                  <a:srgbClr val="0000FF"/>
                </a:solidFill>
              </a:rPr>
              <a:t>,u</a:t>
            </a:r>
            <a:r>
              <a:rPr lang="fr-FR" sz="3200" baseline="-25000">
                <a:solidFill>
                  <a:srgbClr val="0000FF"/>
                </a:solidFill>
              </a:rPr>
              <a:t>2</a:t>
            </a:r>
            <a:r>
              <a:rPr lang="fr-FR" sz="3200">
                <a:solidFill>
                  <a:srgbClr val="0000FF"/>
                </a:solidFill>
              </a:rPr>
              <a:t>)</a:t>
            </a:r>
            <a:r>
              <a:rPr lang="fr-FR" sz="3200"/>
              <a:t>.</a:t>
            </a:r>
            <a:endParaRPr lang="en-US" sz="3200"/>
          </a:p>
        </p:txBody>
      </p:sp>
      <p:sp>
        <p:nvSpPr>
          <p:cNvPr id="4102" name="מלבן 6"/>
          <p:cNvSpPr>
            <a:spLocks noChangeArrowheads="1"/>
          </p:cNvSpPr>
          <p:nvPr/>
        </p:nvSpPr>
        <p:spPr bwMode="auto">
          <a:xfrm>
            <a:off x="250825" y="3644900"/>
            <a:ext cx="90741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 dirty="0"/>
              <a:t>The repeated game </a:t>
            </a:r>
            <a:r>
              <a:rPr lang="en-US" sz="3200" dirty="0">
                <a:solidFill>
                  <a:srgbClr val="0000FF"/>
                </a:solidFill>
              </a:rPr>
              <a:t>G(r,</a:t>
            </a:r>
            <a:r>
              <a:rPr lang="el-GR" sz="3200" dirty="0">
                <a:solidFill>
                  <a:srgbClr val="0000FF"/>
                </a:solidFill>
              </a:rPr>
              <a:t>Δ</a:t>
            </a:r>
            <a:r>
              <a:rPr lang="en-US" sz="3200" dirty="0">
                <a:solidFill>
                  <a:srgbClr val="0000FF"/>
                </a:solidFill>
              </a:rPr>
              <a:t>,c)</a:t>
            </a:r>
            <a:r>
              <a:rPr lang="en-US" sz="3200" dirty="0"/>
              <a:t> :</a:t>
            </a:r>
            <a:endParaRPr lang="fr-FR" sz="3200" dirty="0"/>
          </a:p>
          <a:p>
            <a:pPr algn="l" rtl="0"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>
                <a:solidFill>
                  <a:srgbClr val="0000FF"/>
                </a:solidFill>
              </a:rPr>
              <a:t>r</a:t>
            </a:r>
            <a:r>
              <a:rPr lang="fr-FR" sz="3200" dirty="0"/>
              <a:t> =</a:t>
            </a:r>
            <a:r>
              <a:rPr lang="en-US" sz="3200" dirty="0"/>
              <a:t> </a:t>
            </a:r>
            <a:r>
              <a:rPr lang="fr-FR" sz="3200" dirty="0"/>
              <a:t>the discount factor.</a:t>
            </a:r>
          </a:p>
          <a:p>
            <a:pPr algn="l" rtl="0"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el-GR" sz="3200" dirty="0">
                <a:solidFill>
                  <a:srgbClr val="0000FF"/>
                </a:solidFill>
              </a:rPr>
              <a:t>Δ</a:t>
            </a:r>
            <a:r>
              <a:rPr lang="en-US" sz="3200" dirty="0"/>
              <a:t> = time between two consecutive stages.</a:t>
            </a:r>
            <a:endParaRPr lang="el-GR" sz="3200" dirty="0"/>
          </a:p>
          <a:p>
            <a:pPr algn="l" rtl="0"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>
                <a:solidFill>
                  <a:srgbClr val="0000FF"/>
                </a:solidFill>
              </a:rPr>
              <a:t>c</a:t>
            </a:r>
            <a:r>
              <a:rPr lang="fr-FR" sz="3200" dirty="0"/>
              <a:t> = the </a:t>
            </a:r>
            <a:r>
              <a:rPr lang="fr-FR" sz="3200" dirty="0" err="1"/>
              <a:t>cost</a:t>
            </a:r>
            <a:r>
              <a:rPr lang="fr-FR" sz="3200" dirty="0"/>
              <a:t> of </a:t>
            </a:r>
            <a:r>
              <a:rPr lang="fr-FR" sz="3200" dirty="0" err="1"/>
              <a:t>each</a:t>
            </a:r>
            <a:r>
              <a:rPr lang="fr-FR" sz="3200" dirty="0"/>
              <a:t> observation.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28688" y="115888"/>
            <a:ext cx="7215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fr-FR" sz="4400" dirty="0" err="1" smtClean="0">
                <a:solidFill>
                  <a:srgbClr val="FF0000"/>
                </a:solidFill>
              </a:rPr>
              <a:t>Differences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err="1" smtClean="0">
                <a:solidFill>
                  <a:srgbClr val="FF0000"/>
                </a:solidFill>
              </a:rPr>
              <a:t>from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err="1" smtClean="0">
                <a:solidFill>
                  <a:srgbClr val="FF0000"/>
                </a:solidFill>
              </a:rPr>
              <a:t>Literature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50825" y="908050"/>
            <a:ext cx="8893175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fr-FR" sz="3200" dirty="0" smtClean="0"/>
              <a:t> Time </a:t>
            </a:r>
            <a:r>
              <a:rPr lang="fr-FR" sz="3200" dirty="0" err="1" smtClean="0"/>
              <a:t>is</a:t>
            </a:r>
            <a:r>
              <a:rPr lang="fr-FR" sz="3200" dirty="0" smtClean="0"/>
              <a:t> </a:t>
            </a:r>
            <a:r>
              <a:rPr lang="en-US" sz="3200" dirty="0" smtClean="0"/>
              <a:t>“continuous”. Implies that cost of observation is “infinite” relative to stage payoff.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Observing the other is common knowledge.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No correlation device / public announcements.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 smtClean="0"/>
              <a:t> Two players.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30766</TotalTime>
  <Words>1689</Words>
  <Application>Microsoft Office PowerPoint</Application>
  <PresentationFormat>‫הצגה על המסך (4:3)</PresentationFormat>
  <Paragraphs>231</Paragraphs>
  <Slides>20</Slides>
  <Notes>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1" baseType="lpstr">
      <vt:lpstr>Default Design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tau</dc:creator>
  <cp:lastModifiedBy>Solan</cp:lastModifiedBy>
  <cp:revision>1076</cp:revision>
  <dcterms:created xsi:type="dcterms:W3CDTF">2007-12-07T10:06:42Z</dcterms:created>
  <dcterms:modified xsi:type="dcterms:W3CDTF">2013-11-27T03:21:47Z</dcterms:modified>
</cp:coreProperties>
</file>